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9668C69-95A4-4088-8036-7E5E47CD9B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68C69-95A4-4088-8036-7E5E47CD9B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68C69-95A4-4088-8036-7E5E47CD9B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68C69-95A4-4088-8036-7E5E47CD9B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68C69-95A4-4088-8036-7E5E47CD9B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68C69-95A4-4088-8036-7E5E47CD9B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68C69-95A4-4088-8036-7E5E47CD9B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68C69-95A4-4088-8036-7E5E47CD9B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68C69-95A4-4088-8036-7E5E47CD9B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68C69-95A4-4088-8036-7E5E47CD9B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BF6964-EE96-48F9-8550-6FA407F7E1DF}" type="datetimeFigureOut">
              <a:rPr lang="en-US" smtClean="0"/>
              <a:pPr/>
              <a:t>22/08/2020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668C69-95A4-4088-8036-7E5E47CD9B8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BF6964-EE96-48F9-8550-6FA407F7E1DF}" type="datetimeFigureOut">
              <a:rPr lang="en-US" smtClean="0"/>
              <a:pPr/>
              <a:t>22/08/2020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668C69-95A4-4088-8036-7E5E47CD9B8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DR BRAJESH ANAND</a:t>
            </a:r>
            <a:br>
              <a:rPr lang="en-US" dirty="0" smtClean="0"/>
            </a:br>
            <a:r>
              <a:rPr lang="en-US" dirty="0" smtClean="0"/>
              <a:t>MBBS, MD</a:t>
            </a:r>
            <a:br>
              <a:rPr lang="en-US" dirty="0" smtClean="0"/>
            </a:br>
            <a:endParaRPr lang="en-US" dirty="0"/>
          </a:p>
        </p:txBody>
      </p:sp>
      <p:sp>
        <p:nvSpPr>
          <p:cNvPr id="3" name="Subtitle 2"/>
          <p:cNvSpPr>
            <a:spLocks noGrp="1"/>
          </p:cNvSpPr>
          <p:nvPr>
            <p:ph type="subTitle" idx="1"/>
          </p:nvPr>
        </p:nvSpPr>
        <p:spPr/>
        <p:txBody>
          <a:bodyPr/>
          <a:lstStyle/>
          <a:p>
            <a:r>
              <a:rPr lang="en-US" dirty="0" smtClean="0"/>
              <a:t>TUTOR/ SENIOR RESIDENT</a:t>
            </a:r>
          </a:p>
          <a:p>
            <a:r>
              <a:rPr lang="en-US" dirty="0" smtClean="0"/>
              <a:t>DEPT. </a:t>
            </a:r>
            <a:r>
              <a:rPr lang="en-US" i="1" smtClean="0"/>
              <a:t>of  </a:t>
            </a:r>
            <a:r>
              <a:rPr lang="en-US" smtClean="0"/>
              <a:t>PSM</a:t>
            </a:r>
            <a:endParaRPr lang="en-US" dirty="0" smtClean="0"/>
          </a:p>
          <a:p>
            <a:r>
              <a:rPr lang="en-US" dirty="0" smtClean="0"/>
              <a:t>S.K.M.C.H MUZAFFARPUR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Proteins</a:t>
            </a:r>
            <a:endParaRPr lang="en-US" b="1" dirty="0"/>
          </a:p>
        </p:txBody>
      </p:sp>
      <p:sp>
        <p:nvSpPr>
          <p:cNvPr id="3" name="Content Placeholder 2"/>
          <p:cNvSpPr>
            <a:spLocks noGrp="1"/>
          </p:cNvSpPr>
          <p:nvPr>
            <p:ph idx="1"/>
          </p:nvPr>
        </p:nvSpPr>
        <p:spPr/>
        <p:txBody>
          <a:bodyPr/>
          <a:lstStyle/>
          <a:p>
            <a:pPr algn="just">
              <a:buNone/>
            </a:pPr>
            <a:r>
              <a:rPr lang="en-US" dirty="0" smtClean="0"/>
              <a:t> </a:t>
            </a:r>
            <a:r>
              <a:rPr lang="en-US" b="1" dirty="0">
                <a:solidFill>
                  <a:srgbClr val="FF0000"/>
                </a:solidFill>
              </a:rPr>
              <a:t>Animal</a:t>
            </a:r>
            <a:r>
              <a:rPr lang="en-US" dirty="0"/>
              <a:t>: Milk and Milk Products, Eggs (reference protein), Meat, Fish </a:t>
            </a:r>
            <a:endParaRPr lang="en-US" dirty="0" smtClean="0"/>
          </a:p>
          <a:p>
            <a:pPr algn="just">
              <a:buNone/>
            </a:pPr>
            <a:r>
              <a:rPr lang="en-US" b="1" dirty="0" smtClean="0">
                <a:solidFill>
                  <a:srgbClr val="FF0000"/>
                </a:solidFill>
              </a:rPr>
              <a:t>Plants</a:t>
            </a:r>
            <a:r>
              <a:rPr lang="en-US" dirty="0"/>
              <a:t>: Pulses, Cereals, Beans, Nuts. </a:t>
            </a:r>
            <a:r>
              <a:rPr lang="en-US" dirty="0" smtClean="0"/>
              <a:t>“</a:t>
            </a:r>
            <a:r>
              <a:rPr lang="en-US" dirty="0"/>
              <a:t>Pulses are deficient in </a:t>
            </a:r>
            <a:r>
              <a:rPr lang="en-US" dirty="0" err="1"/>
              <a:t>Methionine</a:t>
            </a:r>
            <a:r>
              <a:rPr lang="en-US" dirty="0"/>
              <a:t> whereas cereals are deficient in lysine and </a:t>
            </a:r>
            <a:r>
              <a:rPr lang="en-US" dirty="0" err="1"/>
              <a:t>threonine</a:t>
            </a:r>
            <a:r>
              <a:rPr lang="en-US" dirty="0"/>
              <a:t> (limiting </a:t>
            </a:r>
            <a:r>
              <a:rPr lang="en-US" dirty="0" err="1"/>
              <a:t>a.a</a:t>
            </a:r>
            <a:r>
              <a:rPr lang="en-US" dirty="0"/>
              <a:t>.), so their combination is complimentary</a:t>
            </a:r>
            <a:r>
              <a:rPr lang="en-US" dirty="0" smtClean="0"/>
              <a:t>.”</a:t>
            </a:r>
          </a:p>
          <a:p>
            <a:pPr algn="just">
              <a:buNone/>
            </a:pPr>
            <a:r>
              <a:rPr lang="en-US" dirty="0" smtClean="0"/>
              <a:t>Digestibility &amp; Bioavailability of proteins in sprouted pulses is better.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proteins</a:t>
            </a:r>
            <a:endParaRPr lang="en-US" dirty="0"/>
          </a:p>
        </p:txBody>
      </p:sp>
      <p:sp>
        <p:nvSpPr>
          <p:cNvPr id="3" name="Content Placeholder 2"/>
          <p:cNvSpPr>
            <a:spLocks noGrp="1"/>
          </p:cNvSpPr>
          <p:nvPr>
            <p:ph idx="1"/>
          </p:nvPr>
        </p:nvSpPr>
        <p:spPr/>
        <p:txBody>
          <a:bodyPr>
            <a:normAutofit/>
          </a:bodyPr>
          <a:lstStyle/>
          <a:p>
            <a:pPr algn="just"/>
            <a:r>
              <a:rPr lang="en-US" dirty="0" smtClean="0"/>
              <a:t>Major </a:t>
            </a:r>
            <a:r>
              <a:rPr lang="en-US" dirty="0"/>
              <a:t>structural component of cellular membranes. </a:t>
            </a:r>
            <a:endParaRPr lang="en-US" dirty="0" smtClean="0"/>
          </a:p>
          <a:p>
            <a:pPr algn="just"/>
            <a:r>
              <a:rPr lang="en-US" dirty="0" smtClean="0"/>
              <a:t>Help </a:t>
            </a:r>
            <a:r>
              <a:rPr lang="en-US" dirty="0"/>
              <a:t>in body immunity. Influence &amp; control osmotic pressure of body fluids. </a:t>
            </a:r>
            <a:endParaRPr lang="en-US" dirty="0" smtClean="0"/>
          </a:p>
          <a:p>
            <a:pPr algn="just"/>
            <a:r>
              <a:rPr lang="en-US" dirty="0" smtClean="0"/>
              <a:t>Help </a:t>
            </a:r>
            <a:r>
              <a:rPr lang="en-US" dirty="0"/>
              <a:t>in movement of muscle fibers. </a:t>
            </a:r>
            <a:endParaRPr lang="en-US" dirty="0" smtClean="0"/>
          </a:p>
          <a:p>
            <a:pPr algn="just"/>
            <a:r>
              <a:rPr lang="en-US" dirty="0" smtClean="0"/>
              <a:t>As </a:t>
            </a:r>
            <a:r>
              <a:rPr lang="en-US" dirty="0"/>
              <a:t>carrier proteins. </a:t>
            </a:r>
            <a:endParaRPr lang="en-US" dirty="0" smtClean="0"/>
          </a:p>
          <a:p>
            <a:pPr algn="just"/>
            <a:r>
              <a:rPr lang="en-US" dirty="0" smtClean="0"/>
              <a:t>As </a:t>
            </a:r>
            <a:r>
              <a:rPr lang="en-US" dirty="0"/>
              <a:t>molecular receptors and nucleoproteins</a:t>
            </a:r>
            <a:r>
              <a:rPr lang="en-US" dirty="0" smtClean="0"/>
              <a:t>.</a:t>
            </a:r>
          </a:p>
          <a:p>
            <a:pPr algn="just"/>
            <a:r>
              <a:rPr lang="en-US" dirty="0" smtClean="0"/>
              <a:t>Form </a:t>
            </a:r>
            <a:r>
              <a:rPr lang="en-US" dirty="0"/>
              <a:t>enzymes that control chemical reactions throughout body.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contents of some foods</a:t>
            </a:r>
            <a:endParaRPr lang="en-US" dirty="0"/>
          </a:p>
        </p:txBody>
      </p:sp>
      <p:sp>
        <p:nvSpPr>
          <p:cNvPr id="3" name="Content Placeholder 2"/>
          <p:cNvSpPr>
            <a:spLocks noGrp="1"/>
          </p:cNvSpPr>
          <p:nvPr>
            <p:ph idx="1"/>
          </p:nvPr>
        </p:nvSpPr>
        <p:spPr>
          <a:xfrm>
            <a:off x="457200" y="1600200"/>
            <a:ext cx="3581400" cy="4800600"/>
          </a:xfrm>
        </p:spPr>
        <p:txBody>
          <a:bodyPr>
            <a:normAutofit fontScale="92500" lnSpcReduction="10000"/>
          </a:bodyPr>
          <a:lstStyle/>
          <a:p>
            <a:pPr>
              <a:buNone/>
            </a:pPr>
            <a:r>
              <a:rPr lang="en-US" b="1" dirty="0" smtClean="0"/>
              <a:t>Food </a:t>
            </a:r>
          </a:p>
          <a:p>
            <a:r>
              <a:rPr lang="en-US" dirty="0" smtClean="0"/>
              <a:t>Animal foods </a:t>
            </a:r>
          </a:p>
          <a:p>
            <a:pPr>
              <a:buNone/>
            </a:pPr>
            <a:r>
              <a:rPr lang="en-US" dirty="0" smtClean="0"/>
              <a:t>    Milk </a:t>
            </a:r>
          </a:p>
          <a:p>
            <a:pPr>
              <a:buNone/>
            </a:pPr>
            <a:r>
              <a:rPr lang="en-US" dirty="0" smtClean="0"/>
              <a:t>    Meat  </a:t>
            </a:r>
          </a:p>
          <a:p>
            <a:pPr>
              <a:buNone/>
            </a:pPr>
            <a:r>
              <a:rPr lang="en-US" dirty="0" smtClean="0"/>
              <a:t>    Egg </a:t>
            </a:r>
          </a:p>
          <a:p>
            <a:pPr>
              <a:buNone/>
            </a:pPr>
            <a:r>
              <a:rPr lang="en-US" dirty="0" smtClean="0"/>
              <a:t>    Fish </a:t>
            </a:r>
          </a:p>
          <a:p>
            <a:r>
              <a:rPr lang="en-US" dirty="0" smtClean="0"/>
              <a:t>Plant foods </a:t>
            </a:r>
          </a:p>
          <a:p>
            <a:pPr>
              <a:buNone/>
            </a:pPr>
            <a:r>
              <a:rPr lang="en-US" dirty="0" smtClean="0"/>
              <a:t>     Cereals</a:t>
            </a:r>
          </a:p>
          <a:p>
            <a:pPr>
              <a:buNone/>
            </a:pPr>
            <a:r>
              <a:rPr lang="en-US" dirty="0" smtClean="0"/>
              <a:t>     Pulses </a:t>
            </a:r>
          </a:p>
          <a:p>
            <a:pPr>
              <a:buNone/>
            </a:pPr>
            <a:r>
              <a:rPr lang="en-US" dirty="0" smtClean="0"/>
              <a:t>     Nuts </a:t>
            </a:r>
          </a:p>
          <a:p>
            <a:pPr>
              <a:buNone/>
            </a:pPr>
            <a:r>
              <a:rPr lang="en-US" dirty="0" smtClean="0"/>
              <a:t>     </a:t>
            </a:r>
            <a:r>
              <a:rPr lang="en-US" dirty="0" err="1" smtClean="0"/>
              <a:t>Soyabean</a:t>
            </a:r>
            <a:endParaRPr lang="en-US" dirty="0"/>
          </a:p>
        </p:txBody>
      </p:sp>
      <p:sp>
        <p:nvSpPr>
          <p:cNvPr id="4" name="Content Placeholder 2"/>
          <p:cNvSpPr txBox="1">
            <a:spLocks/>
          </p:cNvSpPr>
          <p:nvPr/>
        </p:nvSpPr>
        <p:spPr>
          <a:xfrm>
            <a:off x="3505200" y="1676400"/>
            <a:ext cx="4953000" cy="457200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Protein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smtClean="0">
                <a:ln>
                  <a:noFill/>
                </a:ln>
                <a:solidFill>
                  <a:schemeClr val="tx1"/>
                </a:solidFill>
                <a:effectLst/>
                <a:uLnTx/>
                <a:uFillTx/>
                <a:latin typeface="+mn-lt"/>
                <a:ea typeface="+mn-ea"/>
                <a:cs typeface="+mn-cs"/>
              </a:rPr>
              <a:t>(g per 100g of food)</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3.2-4.3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18.0-26.0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13.0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15.0-23.0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6.0-13.0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21.0-28.0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4.5-29.0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43.2</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pic>
        <p:nvPicPr>
          <p:cNvPr id="1026" name="Picture 2" descr="E:\a dr. mickey\nutrition-macronutrients-and-micronutrients-and-their-deficiency-disorders-12-638.jpg"/>
          <p:cNvPicPr>
            <a:picLocks noGrp="1" noChangeAspect="1" noChangeArrowheads="1"/>
          </p:cNvPicPr>
          <p:nvPr>
            <p:ph idx="1"/>
          </p:nvPr>
        </p:nvPicPr>
        <p:blipFill>
          <a:blip r:embed="rId2" cstate="print"/>
          <a:srcRect/>
          <a:stretch>
            <a:fillRect/>
          </a:stretch>
        </p:blipFill>
        <p:spPr bwMode="auto">
          <a:xfrm>
            <a:off x="0" y="381000"/>
            <a:ext cx="9144000" cy="6477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Fats</a:t>
            </a:r>
            <a:endParaRPr lang="en-US" b="1" dirty="0"/>
          </a:p>
        </p:txBody>
      </p:sp>
      <p:sp>
        <p:nvSpPr>
          <p:cNvPr id="3" name="Content Placeholder 2"/>
          <p:cNvSpPr>
            <a:spLocks noGrp="1"/>
          </p:cNvSpPr>
          <p:nvPr>
            <p:ph idx="1"/>
          </p:nvPr>
        </p:nvSpPr>
        <p:spPr/>
        <p:txBody>
          <a:bodyPr/>
          <a:lstStyle/>
          <a:p>
            <a:pPr algn="just"/>
            <a:r>
              <a:rPr lang="en-US" dirty="0" smtClean="0"/>
              <a:t>Concentrated </a:t>
            </a:r>
            <a:r>
              <a:rPr lang="en-US" dirty="0"/>
              <a:t>sources of energy. : Fats liquid at 20°C are called OILS</a:t>
            </a:r>
            <a:r>
              <a:rPr lang="en-US" dirty="0" smtClean="0"/>
              <a:t>.</a:t>
            </a:r>
          </a:p>
          <a:p>
            <a:pPr algn="just"/>
            <a:r>
              <a:rPr lang="en-US" dirty="0" smtClean="0"/>
              <a:t> </a:t>
            </a:r>
            <a:r>
              <a:rPr lang="en-US" dirty="0"/>
              <a:t>: 10 – 15% of body weight. : 9kcal /gm energy </a:t>
            </a:r>
            <a:endParaRPr lang="en-US" dirty="0" smtClean="0"/>
          </a:p>
          <a:p>
            <a:pPr algn="just"/>
            <a:r>
              <a:rPr lang="en-US" dirty="0" smtClean="0"/>
              <a:t>TYPES </a:t>
            </a:r>
            <a:r>
              <a:rPr lang="en-US" dirty="0"/>
              <a:t>– </a:t>
            </a:r>
            <a:endParaRPr lang="en-US" dirty="0" smtClean="0"/>
          </a:p>
          <a:p>
            <a:pPr marL="514350" indent="-514350" algn="just">
              <a:buAutoNum type="alphaLcParenR"/>
            </a:pPr>
            <a:r>
              <a:rPr lang="en-US" dirty="0" smtClean="0"/>
              <a:t>simple </a:t>
            </a:r>
            <a:r>
              <a:rPr lang="en-US" dirty="0"/>
              <a:t>lipids e.g., triglycerides </a:t>
            </a:r>
            <a:endParaRPr lang="en-US" dirty="0" smtClean="0"/>
          </a:p>
          <a:p>
            <a:pPr marL="514350" indent="-514350" algn="just">
              <a:buNone/>
            </a:pPr>
            <a:r>
              <a:rPr lang="en-US" dirty="0" smtClean="0"/>
              <a:t>b</a:t>
            </a:r>
            <a:r>
              <a:rPr lang="en-US" dirty="0"/>
              <a:t>) compound lipids e.g., phospholipids </a:t>
            </a:r>
            <a:endParaRPr lang="en-US" dirty="0" smtClean="0"/>
          </a:p>
          <a:p>
            <a:pPr marL="514350" indent="-514350" algn="just">
              <a:buNone/>
            </a:pPr>
            <a:r>
              <a:rPr lang="en-US" dirty="0" smtClean="0"/>
              <a:t>c</a:t>
            </a:r>
            <a:r>
              <a:rPr lang="en-US" dirty="0"/>
              <a:t>) derived lipids e.g., cholesterol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FATTY ACIDS</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dirty="0" smtClean="0"/>
              <a:t>• </a:t>
            </a:r>
            <a:r>
              <a:rPr lang="en-US" dirty="0"/>
              <a:t>SATURATED: </a:t>
            </a:r>
            <a:r>
              <a:rPr lang="en-US" dirty="0" err="1"/>
              <a:t>lauric</a:t>
            </a:r>
            <a:r>
              <a:rPr lang="en-US" dirty="0"/>
              <a:t>, </a:t>
            </a:r>
            <a:r>
              <a:rPr lang="en-US" dirty="0" err="1"/>
              <a:t>palmitic</a:t>
            </a:r>
            <a:r>
              <a:rPr lang="en-US" dirty="0"/>
              <a:t>, </a:t>
            </a:r>
            <a:r>
              <a:rPr lang="en-US" dirty="0" err="1"/>
              <a:t>stearic</a:t>
            </a:r>
            <a:r>
              <a:rPr lang="en-US" dirty="0"/>
              <a:t> acids </a:t>
            </a:r>
            <a:endParaRPr lang="en-US" dirty="0" smtClean="0"/>
          </a:p>
          <a:p>
            <a:pPr algn="just">
              <a:buNone/>
            </a:pPr>
            <a:r>
              <a:rPr lang="en-US" dirty="0" smtClean="0"/>
              <a:t>• </a:t>
            </a:r>
            <a:r>
              <a:rPr lang="en-US" dirty="0"/>
              <a:t>UNSATURATED : </a:t>
            </a:r>
            <a:endParaRPr lang="en-US" dirty="0" smtClean="0"/>
          </a:p>
          <a:p>
            <a:pPr algn="just">
              <a:buNone/>
            </a:pPr>
            <a:r>
              <a:rPr lang="en-US" dirty="0" smtClean="0"/>
              <a:t>• </a:t>
            </a:r>
            <a:r>
              <a:rPr lang="en-US" dirty="0"/>
              <a:t>Mono unsaturated Fatty acids(MUFA) : oleic acid </a:t>
            </a:r>
            <a:endParaRPr lang="en-US" dirty="0" smtClean="0"/>
          </a:p>
          <a:p>
            <a:pPr algn="just">
              <a:buNone/>
            </a:pPr>
            <a:r>
              <a:rPr lang="en-US" dirty="0" smtClean="0"/>
              <a:t>• </a:t>
            </a:r>
            <a:r>
              <a:rPr lang="en-US" dirty="0"/>
              <a:t>Poly unsaturated Fatty Acids(PUFA) : </a:t>
            </a:r>
            <a:r>
              <a:rPr lang="en-US" dirty="0" err="1"/>
              <a:t>Linoleic</a:t>
            </a:r>
            <a:r>
              <a:rPr lang="en-US" dirty="0"/>
              <a:t> acid (Omega-6) , </a:t>
            </a:r>
            <a:r>
              <a:rPr lang="el-GR" dirty="0"/>
              <a:t>α-</a:t>
            </a:r>
            <a:r>
              <a:rPr lang="en-US" dirty="0" err="1"/>
              <a:t>Linolenic</a:t>
            </a:r>
            <a:r>
              <a:rPr lang="en-US" dirty="0"/>
              <a:t> acid (Omega-3) </a:t>
            </a:r>
            <a:endParaRPr lang="en-US" dirty="0" smtClean="0"/>
          </a:p>
          <a:p>
            <a:pPr algn="just">
              <a:buNone/>
            </a:pPr>
            <a:r>
              <a:rPr lang="en-US" dirty="0" smtClean="0">
                <a:solidFill>
                  <a:srgbClr val="FF0000"/>
                </a:solidFill>
              </a:rPr>
              <a:t>ESSENTIAL </a:t>
            </a:r>
            <a:r>
              <a:rPr lang="en-US" dirty="0">
                <a:solidFill>
                  <a:srgbClr val="FF0000"/>
                </a:solidFill>
              </a:rPr>
              <a:t>FATTY ACIDS </a:t>
            </a:r>
            <a:r>
              <a:rPr lang="en-US" dirty="0"/>
              <a:t>: </a:t>
            </a:r>
            <a:endParaRPr lang="en-US" dirty="0" smtClean="0"/>
          </a:p>
          <a:p>
            <a:pPr algn="just">
              <a:buNone/>
            </a:pPr>
            <a:r>
              <a:rPr lang="en-US" dirty="0" smtClean="0"/>
              <a:t>• </a:t>
            </a:r>
            <a:r>
              <a:rPr lang="en-US" dirty="0"/>
              <a:t>cannot be synthesized by humans. </a:t>
            </a:r>
            <a:endParaRPr lang="en-US" dirty="0" smtClean="0"/>
          </a:p>
          <a:p>
            <a:pPr algn="just">
              <a:buNone/>
            </a:pPr>
            <a:r>
              <a:rPr lang="en-US" dirty="0" smtClean="0"/>
              <a:t>• </a:t>
            </a:r>
            <a:r>
              <a:rPr lang="en-US" dirty="0"/>
              <a:t>e.g., </a:t>
            </a:r>
            <a:r>
              <a:rPr lang="en-US" dirty="0" err="1"/>
              <a:t>linoleic</a:t>
            </a:r>
            <a:r>
              <a:rPr lang="en-US" dirty="0"/>
              <a:t> acid(LA) (most important), </a:t>
            </a:r>
            <a:endParaRPr lang="en-US" dirty="0" smtClean="0"/>
          </a:p>
          <a:p>
            <a:pPr algn="just">
              <a:buNone/>
            </a:pPr>
            <a:r>
              <a:rPr lang="en-US" dirty="0" smtClean="0"/>
              <a:t>• </a:t>
            </a:r>
            <a:r>
              <a:rPr lang="el-GR" dirty="0"/>
              <a:t>α-</a:t>
            </a:r>
            <a:r>
              <a:rPr lang="en-US" dirty="0" err="1"/>
              <a:t>linolenic</a:t>
            </a:r>
            <a:r>
              <a:rPr lang="en-US" dirty="0"/>
              <a:t> acid (ALA) </a:t>
            </a:r>
            <a:endParaRPr lang="en-US" dirty="0" smtClean="0"/>
          </a:p>
          <a:p>
            <a:pPr algn="just">
              <a:buNone/>
            </a:pPr>
            <a:r>
              <a:rPr lang="en-US" dirty="0" smtClean="0"/>
              <a:t>• </a:t>
            </a:r>
            <a:r>
              <a:rPr lang="en-US" dirty="0"/>
              <a:t>Found abundantly in vegetable oils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fat in Indian diets</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Animal </a:t>
            </a:r>
            <a:r>
              <a:rPr lang="en-US" dirty="0"/>
              <a:t>fat (saturated fats): ghee, butter, milk, cheese, eggs, fat of meat and fish </a:t>
            </a:r>
            <a:endParaRPr lang="en-US" dirty="0" smtClean="0"/>
          </a:p>
          <a:p>
            <a:pPr algn="just"/>
            <a:r>
              <a:rPr lang="en-US" dirty="0" smtClean="0"/>
              <a:t>Vegetable </a:t>
            </a:r>
            <a:r>
              <a:rPr lang="en-US" dirty="0"/>
              <a:t>fats: groundnut, mustard, sesame, coconut Other sources: Rice(3%), Wheat (3%), </a:t>
            </a:r>
            <a:r>
              <a:rPr lang="en-US" dirty="0" err="1"/>
              <a:t>Jowar</a:t>
            </a:r>
            <a:r>
              <a:rPr lang="en-US" dirty="0"/>
              <a:t> (4%), </a:t>
            </a:r>
            <a:r>
              <a:rPr lang="en-US" dirty="0" err="1"/>
              <a:t>Bajra</a:t>
            </a:r>
            <a:r>
              <a:rPr lang="en-US" dirty="0"/>
              <a:t> (6.5%) </a:t>
            </a:r>
            <a:endParaRPr lang="en-US" dirty="0" smtClean="0"/>
          </a:p>
          <a:p>
            <a:pPr algn="just"/>
            <a:r>
              <a:rPr lang="en-US" dirty="0" smtClean="0"/>
              <a:t>Small </a:t>
            </a:r>
            <a:r>
              <a:rPr lang="en-US" dirty="0"/>
              <a:t>amount of fat which is present as integral component in each &amp; every item of food (invisible fat), the fat in processed and ready to eat foods (hidden fat) and visible fat (vegetable oil, ghee, butter and </a:t>
            </a:r>
            <a:r>
              <a:rPr lang="en-US" dirty="0" err="1"/>
              <a:t>vanaspati</a:t>
            </a:r>
            <a:r>
              <a:rPr lang="en-US" dirty="0"/>
              <a:t>), used as cooking fat, together contribute to total fat intake.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 in the Body</a:t>
            </a:r>
            <a:endParaRPr lang="en-US" b="1" dirty="0"/>
          </a:p>
        </p:txBody>
      </p:sp>
      <p:sp>
        <p:nvSpPr>
          <p:cNvPr id="3" name="Content Placeholder 2"/>
          <p:cNvSpPr>
            <a:spLocks noGrp="1"/>
          </p:cNvSpPr>
          <p:nvPr>
            <p:ph idx="1"/>
          </p:nvPr>
        </p:nvSpPr>
        <p:spPr/>
        <p:txBody>
          <a:bodyPr/>
          <a:lstStyle/>
          <a:p>
            <a:r>
              <a:rPr lang="en-US" dirty="0" smtClean="0"/>
              <a:t> </a:t>
            </a:r>
            <a:r>
              <a:rPr lang="en-US" dirty="0"/>
              <a:t>MODULATION OF MEMBRANE STRUCTURE AND FUNCTIONS- </a:t>
            </a:r>
            <a:endParaRPr lang="en-US" dirty="0" smtClean="0"/>
          </a:p>
          <a:p>
            <a:pPr algn="just"/>
            <a:r>
              <a:rPr lang="en-US" dirty="0" smtClean="0"/>
              <a:t>Fatty </a:t>
            </a:r>
            <a:r>
              <a:rPr lang="en-US" dirty="0"/>
              <a:t>acids affect membrane fluidity and lipid protein interactions which alter activity of membrane-related transport systems, ion channels, membrane bound enzymes and cellular receptors for hormones and neurotransmitters.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just"/>
            <a:r>
              <a:rPr lang="en-US" dirty="0"/>
              <a:t>Recent studies have identified that PUFAs of n-6 and n-3 series and their metabolic products regulate the production of lipid cellular mediators namely, </a:t>
            </a:r>
            <a:r>
              <a:rPr lang="en-US" dirty="0" err="1"/>
              <a:t>lipoxins</a:t>
            </a:r>
            <a:r>
              <a:rPr lang="en-US" dirty="0"/>
              <a:t> (from AA*), E series </a:t>
            </a:r>
            <a:r>
              <a:rPr lang="en-US" b="1" dirty="0" err="1"/>
              <a:t>resolvins</a:t>
            </a:r>
            <a:r>
              <a:rPr lang="en-US" b="1" dirty="0"/>
              <a:t> </a:t>
            </a:r>
            <a:r>
              <a:rPr lang="en-US" dirty="0"/>
              <a:t>(from EPA*), and D- series </a:t>
            </a:r>
            <a:r>
              <a:rPr lang="en-US" dirty="0" err="1"/>
              <a:t>resolvins</a:t>
            </a:r>
            <a:r>
              <a:rPr lang="en-US" dirty="0"/>
              <a:t> and </a:t>
            </a:r>
            <a:r>
              <a:rPr lang="en-US" b="1" dirty="0" err="1"/>
              <a:t>neuroprotectins</a:t>
            </a:r>
            <a:r>
              <a:rPr lang="en-US" dirty="0"/>
              <a:t> D1 (from DHA*). </a:t>
            </a:r>
            <a:r>
              <a:rPr lang="en-US" dirty="0" err="1"/>
              <a:t>Lipoxins</a:t>
            </a:r>
            <a:r>
              <a:rPr lang="en-US" dirty="0"/>
              <a:t> and </a:t>
            </a:r>
            <a:r>
              <a:rPr lang="en-US" dirty="0" err="1"/>
              <a:t>resolvins</a:t>
            </a:r>
            <a:r>
              <a:rPr lang="en-US" dirty="0"/>
              <a:t> (from both EPA and DHA) have potent </a:t>
            </a:r>
            <a:r>
              <a:rPr lang="en-US" b="1" dirty="0"/>
              <a:t>anti- inflammatory </a:t>
            </a:r>
            <a:r>
              <a:rPr lang="en-US" dirty="0"/>
              <a:t>effects and </a:t>
            </a:r>
            <a:r>
              <a:rPr lang="en-US" dirty="0" err="1"/>
              <a:t>neuroprotectin</a:t>
            </a:r>
            <a:r>
              <a:rPr lang="en-US" dirty="0"/>
              <a:t> D1 has potent anti-inflammatory and </a:t>
            </a:r>
            <a:r>
              <a:rPr lang="en-US" dirty="0" err="1"/>
              <a:t>neuroprotective</a:t>
            </a:r>
            <a:r>
              <a:rPr lang="en-US" dirty="0"/>
              <a:t> effects.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ROLE OF AA AND DHA IN FETAL AND INFANT EARLY GROWTH AND DEVELOPMENT</a:t>
            </a:r>
            <a:endParaRPr lang="en-US" sz="3200" b="1" dirty="0"/>
          </a:p>
        </p:txBody>
      </p:sp>
      <p:sp>
        <p:nvSpPr>
          <p:cNvPr id="3" name="Content Placeholder 2"/>
          <p:cNvSpPr>
            <a:spLocks noGrp="1"/>
          </p:cNvSpPr>
          <p:nvPr>
            <p:ph idx="1"/>
          </p:nvPr>
        </p:nvSpPr>
        <p:spPr/>
        <p:txBody>
          <a:bodyPr>
            <a:normAutofit/>
          </a:bodyPr>
          <a:lstStyle/>
          <a:p>
            <a:pPr algn="just"/>
            <a:r>
              <a:rPr lang="en-US" dirty="0" smtClean="0"/>
              <a:t>Rapid </a:t>
            </a:r>
            <a:r>
              <a:rPr lang="en-US" dirty="0"/>
              <a:t>accretion of AA and DHA in infant brain, DHA in retina and AA in the whole body for meeting the demands of rapidly growing tissues/organs</a:t>
            </a:r>
            <a:r>
              <a:rPr lang="en-US" dirty="0" smtClean="0"/>
              <a:t>.</a:t>
            </a:r>
          </a:p>
          <a:p>
            <a:pPr algn="just"/>
            <a:r>
              <a:rPr lang="en-US" dirty="0" smtClean="0"/>
              <a:t>DHA </a:t>
            </a:r>
            <a:r>
              <a:rPr lang="en-US" dirty="0"/>
              <a:t>is crucial for the function of </a:t>
            </a:r>
            <a:r>
              <a:rPr lang="en-US" dirty="0" err="1"/>
              <a:t>rhodopsin</a:t>
            </a:r>
            <a:r>
              <a:rPr lang="en-US" dirty="0"/>
              <a:t> for vision and postsynaptic receptors for neurotransmission. </a:t>
            </a:r>
            <a:endParaRPr lang="en-US" dirty="0" smtClean="0"/>
          </a:p>
          <a:p>
            <a:pPr algn="just"/>
            <a:r>
              <a:rPr lang="en-US" dirty="0" smtClean="0"/>
              <a:t>The </a:t>
            </a:r>
            <a:r>
              <a:rPr lang="en-US" dirty="0"/>
              <a:t>fetus depends completely on maternal source of LA, ALA, AA and DHA (maternal tissues/stores and dietary intake) &amp; infant obtains these PUFA through breast </a:t>
            </a:r>
            <a:r>
              <a:rPr lang="en-US" dirty="0" smtClean="0"/>
              <a:t>milk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0600"/>
            <a:ext cx="9144000" cy="2914650"/>
          </a:xfrm>
        </p:spPr>
        <p:txBody>
          <a:bodyPr>
            <a:normAutofit/>
          </a:bodyPr>
          <a:lstStyle/>
          <a:p>
            <a:r>
              <a:rPr lang="en-US" sz="3600" b="1" dirty="0">
                <a:solidFill>
                  <a:srgbClr val="7030A0"/>
                </a:solidFill>
              </a:rPr>
              <a:t>Nutrition, Macronutrients and Micronutrients and their deficiency disorders</a:t>
            </a:r>
            <a:br>
              <a:rPr lang="en-US" sz="3600" b="1" dirty="0">
                <a:solidFill>
                  <a:srgbClr val="7030A0"/>
                </a:solidFill>
              </a:rPr>
            </a:br>
            <a:endParaRPr lang="en-US" sz="3600" b="1" dirty="0">
              <a:solidFill>
                <a:srgbClr val="7030A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C) ROLE OF DIETARY FATTY ACIDS IN PREVENTING CHD AND OTHER DIET- RELATED NON-COMMUNICABLE DISEASES (DR-NCD)</a:t>
            </a:r>
            <a:endParaRPr lang="en-US" sz="2800" b="1" dirty="0"/>
          </a:p>
        </p:txBody>
      </p:sp>
      <p:sp>
        <p:nvSpPr>
          <p:cNvPr id="3" name="Content Placeholder 2"/>
          <p:cNvSpPr>
            <a:spLocks noGrp="1"/>
          </p:cNvSpPr>
          <p:nvPr>
            <p:ph idx="1"/>
          </p:nvPr>
        </p:nvSpPr>
        <p:spPr/>
        <p:txBody>
          <a:bodyPr>
            <a:normAutofit/>
          </a:bodyPr>
          <a:lstStyle/>
          <a:p>
            <a:pPr algn="just"/>
            <a:r>
              <a:rPr lang="en-US" dirty="0" smtClean="0"/>
              <a:t>Dietary </a:t>
            </a:r>
            <a:r>
              <a:rPr lang="en-US" dirty="0"/>
              <a:t>fatty acids modify the concentrations of plasma triglycerides and lipoprotein cholesterol fractions which affect CHD risk significantly . </a:t>
            </a:r>
            <a:endParaRPr lang="en-US" dirty="0" smtClean="0"/>
          </a:p>
          <a:p>
            <a:pPr algn="just"/>
            <a:r>
              <a:rPr lang="en-US" dirty="0" smtClean="0"/>
              <a:t>Recent </a:t>
            </a:r>
            <a:r>
              <a:rPr lang="en-US" dirty="0"/>
              <a:t>studies have shown that high intake of specific fatty acids (LA, ALA, EPA and DHA) </a:t>
            </a:r>
            <a:r>
              <a:rPr lang="en-US" b="1" dirty="0"/>
              <a:t>lower the risk of CHD and CHD events</a:t>
            </a:r>
            <a:r>
              <a:rPr lang="en-US" dirty="0"/>
              <a:t>. some studies have shown that the </a:t>
            </a:r>
            <a:r>
              <a:rPr lang="en-US" dirty="0" err="1"/>
              <a:t>cholesterolemic</a:t>
            </a:r>
            <a:r>
              <a:rPr lang="en-US" dirty="0"/>
              <a:t> effect of dietary cholesterol is reduced when diets provide </a:t>
            </a:r>
            <a:r>
              <a:rPr lang="en-US" b="1" dirty="0"/>
              <a:t>high levels of PUFAs</a:t>
            </a:r>
            <a:r>
              <a:rPr lang="en-US" dirty="0"/>
              <a:t>. </a:t>
            </a:r>
            <a:endParaRPr lang="en-US" dirty="0" smtClean="0"/>
          </a:p>
          <a:p>
            <a:pPr algn="just">
              <a:buNone/>
            </a:pP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Hydrogenation</a:t>
            </a:r>
            <a:endParaRPr lang="en-US" b="1" dirty="0"/>
          </a:p>
        </p:txBody>
      </p:sp>
      <p:sp>
        <p:nvSpPr>
          <p:cNvPr id="3" name="Content Placeholder 2"/>
          <p:cNvSpPr>
            <a:spLocks noGrp="1"/>
          </p:cNvSpPr>
          <p:nvPr>
            <p:ph idx="1"/>
          </p:nvPr>
        </p:nvSpPr>
        <p:spPr/>
        <p:txBody>
          <a:bodyPr>
            <a:normAutofit/>
          </a:bodyPr>
          <a:lstStyle/>
          <a:p>
            <a:pPr algn="just"/>
            <a:r>
              <a:rPr lang="en-US" dirty="0" smtClean="0"/>
              <a:t>When </a:t>
            </a:r>
            <a:r>
              <a:rPr lang="en-US" dirty="0"/>
              <a:t>vegetable oils are hydrogenated under conditions of optimum temp. &amp; pressure in the presence of catalyst, the liquid oils are converted into semisolid &amp; solid fat known as </a:t>
            </a:r>
            <a:r>
              <a:rPr lang="en-US" dirty="0" err="1"/>
              <a:t>Vanaspati</a:t>
            </a:r>
            <a:r>
              <a:rPr lang="en-US" dirty="0"/>
              <a:t> ghee. </a:t>
            </a:r>
            <a:endParaRPr lang="en-US" dirty="0" smtClean="0"/>
          </a:p>
          <a:p>
            <a:pPr algn="just"/>
            <a:r>
              <a:rPr lang="en-US" dirty="0" smtClean="0"/>
              <a:t>During </a:t>
            </a:r>
            <a:r>
              <a:rPr lang="en-US" dirty="0"/>
              <a:t>this process, EFA content is drastically reduced. </a:t>
            </a:r>
            <a:endParaRPr lang="en-US" dirty="0" smtClean="0"/>
          </a:p>
          <a:p>
            <a:pPr algn="just"/>
            <a:r>
              <a:rPr lang="en-US" dirty="0" smtClean="0"/>
              <a:t>It </a:t>
            </a:r>
            <a:r>
              <a:rPr lang="en-US" dirty="0"/>
              <a:t>is fortified with </a:t>
            </a:r>
            <a:r>
              <a:rPr lang="en-US" dirty="0" err="1"/>
              <a:t>Vit</a:t>
            </a:r>
            <a:r>
              <a:rPr lang="en-US" dirty="0"/>
              <a:t>. A(2500 IU) &amp; </a:t>
            </a:r>
            <a:r>
              <a:rPr lang="en-US" dirty="0" err="1"/>
              <a:t>Vit</a:t>
            </a:r>
            <a:r>
              <a:rPr lang="en-US" dirty="0"/>
              <a:t>. D(175 IU) per 100gm by govt. regulation</a:t>
            </a:r>
            <a:r>
              <a:rPr lang="en-US" dirty="0" smtClean="0"/>
              <a:t>.</a:t>
            </a:r>
          </a:p>
          <a:p>
            <a:pPr algn="just">
              <a:buNone/>
            </a:pPr>
            <a:r>
              <a:rPr lang="en-US" dirty="0" smtClean="0"/>
              <a:t>                                               ………………….. to be continue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 Fatty Acid</a:t>
            </a:r>
            <a:endParaRPr lang="en-US" b="1" dirty="0"/>
          </a:p>
        </p:txBody>
      </p:sp>
      <p:sp>
        <p:nvSpPr>
          <p:cNvPr id="3" name="Content Placeholder 2"/>
          <p:cNvSpPr>
            <a:spLocks noGrp="1"/>
          </p:cNvSpPr>
          <p:nvPr>
            <p:ph idx="1"/>
          </p:nvPr>
        </p:nvSpPr>
        <p:spPr/>
        <p:txBody>
          <a:bodyPr/>
          <a:lstStyle/>
          <a:p>
            <a:pPr algn="just"/>
            <a:r>
              <a:rPr lang="en-US" dirty="0" smtClean="0"/>
              <a:t>Produced </a:t>
            </a:r>
            <a:r>
              <a:rPr lang="en-US" dirty="0"/>
              <a:t>by partial hydrogenation of PUFA’s. </a:t>
            </a:r>
            <a:endParaRPr lang="en-US" dirty="0" smtClean="0"/>
          </a:p>
          <a:p>
            <a:pPr algn="just"/>
            <a:r>
              <a:rPr lang="en-US" dirty="0" smtClean="0"/>
              <a:t>Renders </a:t>
            </a:r>
            <a:r>
              <a:rPr lang="en-US" dirty="0"/>
              <a:t>the plasma lipid profile even more </a:t>
            </a:r>
            <a:r>
              <a:rPr lang="en-US" dirty="0" err="1"/>
              <a:t>atherogenic</a:t>
            </a:r>
            <a:r>
              <a:rPr lang="en-US" dirty="0"/>
              <a:t> than SFA’s by elevating LDL &amp; decreasing HDL cholesterol. </a:t>
            </a:r>
            <a:endParaRPr lang="en-US" dirty="0" smtClean="0"/>
          </a:p>
          <a:p>
            <a:pPr algn="just"/>
            <a:r>
              <a:rPr lang="en-US" dirty="0" smtClean="0"/>
              <a:t>Takes </a:t>
            </a:r>
            <a:r>
              <a:rPr lang="en-US" dirty="0"/>
              <a:t>years for TFA’s to be flushed from body</a:t>
            </a:r>
            <a:r>
              <a:rPr lang="en-US" dirty="0" smtClean="0"/>
              <a:t>.</a:t>
            </a:r>
          </a:p>
          <a:p>
            <a:pPr algn="just"/>
            <a:r>
              <a:rPr lang="en-US" dirty="0" smtClean="0"/>
              <a:t> Sources </a:t>
            </a:r>
            <a:r>
              <a:rPr lang="en-US" dirty="0"/>
              <a:t>: deep fried fast foods, cake, energy bars, chips, cookies &amp; candies.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143000"/>
          </a:xfrm>
        </p:spPr>
        <p:txBody>
          <a:bodyPr>
            <a:normAutofit fontScale="90000"/>
          </a:bodyPr>
          <a:lstStyle/>
          <a:p>
            <a:pPr algn="just"/>
            <a:r>
              <a:rPr lang="en-US" b="1" dirty="0" smtClean="0"/>
              <a:t>Recommendations of FAO and WHO on dietary fats</a:t>
            </a:r>
            <a:endParaRPr lang="en-US" b="1" dirty="0"/>
          </a:p>
        </p:txBody>
      </p:sp>
      <p:sp>
        <p:nvSpPr>
          <p:cNvPr id="3" name="Content Placeholder 2"/>
          <p:cNvSpPr>
            <a:spLocks noGrp="1"/>
          </p:cNvSpPr>
          <p:nvPr>
            <p:ph idx="1"/>
          </p:nvPr>
        </p:nvSpPr>
        <p:spPr/>
        <p:txBody>
          <a:bodyPr/>
          <a:lstStyle/>
          <a:p>
            <a:pPr algn="just"/>
            <a:r>
              <a:rPr lang="en-US" dirty="0" smtClean="0"/>
              <a:t>The </a:t>
            </a:r>
            <a:r>
              <a:rPr lang="en-US" dirty="0"/>
              <a:t>FAO/WHO Expert Consultation on fats and fatty acids in Human Nutrition held in November 2008 in Geneva, Switzerland, reviewed the scientific evidence on nutrient intake values for total fat and fatty acids . They are as follows: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1) SFAs</a:t>
            </a:r>
            <a:endParaRPr lang="en-US" b="1" dirty="0"/>
          </a:p>
        </p:txBody>
      </p:sp>
      <p:sp>
        <p:nvSpPr>
          <p:cNvPr id="3" name="Content Placeholder 2"/>
          <p:cNvSpPr>
            <a:spLocks noGrp="1"/>
          </p:cNvSpPr>
          <p:nvPr>
            <p:ph idx="1"/>
          </p:nvPr>
        </p:nvSpPr>
        <p:spPr>
          <a:xfrm>
            <a:off x="457200" y="1447800"/>
            <a:ext cx="8382000" cy="5105400"/>
          </a:xfrm>
        </p:spPr>
        <p:txBody>
          <a:bodyPr>
            <a:noAutofit/>
          </a:bodyPr>
          <a:lstStyle/>
          <a:p>
            <a:pPr algn="just"/>
            <a:r>
              <a:rPr lang="en-US" sz="2400" dirty="0" smtClean="0"/>
              <a:t>Replacing </a:t>
            </a:r>
            <a:r>
              <a:rPr lang="en-US" sz="2400" dirty="0"/>
              <a:t>SFAs with PUFAs decreases LDL cholesterol concentration and the total/HDL cholesterol ratio. A similar but lesser effect is achieved by replacing these SFAs with MUFAs. </a:t>
            </a:r>
            <a:endParaRPr lang="en-US" sz="2400" dirty="0" smtClean="0"/>
          </a:p>
          <a:p>
            <a:pPr algn="just"/>
            <a:r>
              <a:rPr lang="en-US" sz="2400" dirty="0" smtClean="0"/>
              <a:t>Replacing </a:t>
            </a:r>
            <a:r>
              <a:rPr lang="en-US" sz="2400" dirty="0"/>
              <a:t>dietary sources of SFA with carbohydrates decreases both LDL and HDL cholesterol concentration but does not change the total/HDL cholesterol ratio. </a:t>
            </a:r>
            <a:endParaRPr lang="en-US" sz="2400" dirty="0" smtClean="0"/>
          </a:p>
          <a:p>
            <a:pPr algn="just"/>
            <a:r>
              <a:rPr lang="en-US" sz="2400" dirty="0" smtClean="0"/>
              <a:t>Replacing </a:t>
            </a:r>
            <a:r>
              <a:rPr lang="en-US" sz="2400" dirty="0"/>
              <a:t>SFAs with trans-fatty acids (TFAs) decreases HDL cholesterol and increases the total /HDL cholesterol ratio. </a:t>
            </a:r>
            <a:endParaRPr lang="en-US" sz="2400" dirty="0" smtClean="0"/>
          </a:p>
          <a:p>
            <a:pPr algn="just"/>
            <a:r>
              <a:rPr lang="en-US" sz="2400" dirty="0" smtClean="0"/>
              <a:t>Based </a:t>
            </a:r>
            <a:r>
              <a:rPr lang="en-US" sz="2400" dirty="0"/>
              <a:t>on coronary heart disease (CHD) morbidity and mortality data from epidemiological studies and controlled clinical trials (using CHD events and death), it was also agreed that replacing SFAs with PUFAs decreases the risk of CHD.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b="1" dirty="0"/>
              <a:t>2) MUFAs </a:t>
            </a:r>
            <a:endParaRPr lang="en-US" b="1" dirty="0" smtClean="0"/>
          </a:p>
          <a:p>
            <a:pPr algn="just"/>
            <a:r>
              <a:rPr lang="en-US" dirty="0" smtClean="0"/>
              <a:t>Replacing </a:t>
            </a:r>
            <a:r>
              <a:rPr lang="en-US" dirty="0"/>
              <a:t>carbohydrates with MUFAs increases HDL cholesterol concentrations </a:t>
            </a:r>
            <a:endParaRPr lang="en-US" dirty="0" smtClean="0"/>
          </a:p>
          <a:p>
            <a:pPr algn="just"/>
            <a:r>
              <a:rPr lang="en-US" dirty="0" smtClean="0"/>
              <a:t>Replacing </a:t>
            </a:r>
            <a:r>
              <a:rPr lang="en-US" dirty="0"/>
              <a:t>SFA with MUFA reduces LDL cholesterol concentration and total/HDL cholesterol </a:t>
            </a:r>
            <a:r>
              <a:rPr lang="en-US" dirty="0" smtClean="0"/>
              <a:t>ratio</a:t>
            </a:r>
          </a:p>
          <a:p>
            <a:pPr algn="just">
              <a:buNone/>
            </a:pPr>
            <a:r>
              <a:rPr lang="en-US" dirty="0" smtClean="0"/>
              <a:t>3)</a:t>
            </a:r>
            <a:r>
              <a:rPr lang="en-US" b="1" dirty="0" smtClean="0"/>
              <a:t>PUFAs </a:t>
            </a:r>
          </a:p>
          <a:p>
            <a:pPr algn="just"/>
            <a:r>
              <a:rPr lang="en-US" dirty="0" err="1" smtClean="0"/>
              <a:t>Linoleic</a:t>
            </a:r>
            <a:r>
              <a:rPr lang="en-US" dirty="0" smtClean="0"/>
              <a:t> </a:t>
            </a:r>
            <a:r>
              <a:rPr lang="en-US" dirty="0"/>
              <a:t>acid (LA) and alpha-</a:t>
            </a:r>
            <a:r>
              <a:rPr lang="en-US" dirty="0" err="1"/>
              <a:t>linolenic</a:t>
            </a:r>
            <a:r>
              <a:rPr lang="en-US" dirty="0"/>
              <a:t> acid (ALA) are indispensable since they cannot be synthesized by humans. The minimum intake levels for essential fatty acids to prevent deficiency symptoms are estimated to be 2.5%E LA plus 0.5%E ALA.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pPr algn="l"/>
            <a:r>
              <a:rPr lang="en-US" b="1" dirty="0" smtClean="0"/>
              <a:t>4) TFAs</a:t>
            </a:r>
            <a:endParaRPr lang="en-US" b="1" dirty="0"/>
          </a:p>
        </p:txBody>
      </p:sp>
      <p:sp>
        <p:nvSpPr>
          <p:cNvPr id="3" name="Content Placeholder 2"/>
          <p:cNvSpPr>
            <a:spLocks noGrp="1"/>
          </p:cNvSpPr>
          <p:nvPr>
            <p:ph idx="1"/>
          </p:nvPr>
        </p:nvSpPr>
        <p:spPr>
          <a:xfrm>
            <a:off x="457200" y="1600200"/>
            <a:ext cx="8229600" cy="4953000"/>
          </a:xfrm>
        </p:spPr>
        <p:txBody>
          <a:bodyPr>
            <a:normAutofit/>
          </a:bodyPr>
          <a:lstStyle/>
          <a:p>
            <a:pPr algn="just"/>
            <a:r>
              <a:rPr lang="en-US" dirty="0" smtClean="0"/>
              <a:t>TFA </a:t>
            </a:r>
            <a:r>
              <a:rPr lang="en-US" dirty="0"/>
              <a:t>from commercial partially hydrogenated vegetable oils (PHVO) increase CHD risk factors and CHD events more so than had been thought in the past</a:t>
            </a:r>
            <a:r>
              <a:rPr lang="en-US" dirty="0" smtClean="0"/>
              <a:t>.</a:t>
            </a:r>
          </a:p>
          <a:p>
            <a:pPr algn="just"/>
            <a:r>
              <a:rPr lang="en-US" dirty="0" smtClean="0"/>
              <a:t>Based </a:t>
            </a:r>
            <a:r>
              <a:rPr lang="en-US" dirty="0"/>
              <a:t>on epidemiologic studies and randomized controlled trials of CHD events, the minimum recommended level of total PUFAs consumption for lowering LDL and total cholesterol concentrations, increasing HDL cholesterol concentrations and decreasing the risk of CHD events is 6%E.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r>
              <a:rPr lang="en-US" dirty="0"/>
              <a:t>When promoting the removal of TFA, which are predominantly a by-product of industrial processing (partial hydrogenation) usually in the form of PHVO, particular attention must be given to what would be their replacement; this is a challenge for the food industry.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E:\a dr. mickey\nutrition\nutrition-macronutrients-and-micronutrients-and-their-deficiency-disorders-27-638.jpg"/>
          <p:cNvPicPr>
            <a:picLocks noGrp="1" noChangeAspect="1" noChangeArrowheads="1"/>
          </p:cNvPicPr>
          <p:nvPr>
            <p:ph idx="1"/>
          </p:nvPr>
        </p:nvPicPr>
        <p:blipFill>
          <a:blip r:embed="rId2" cstate="print"/>
          <a:srcRect/>
          <a:stretch>
            <a:fillRect/>
          </a:stretch>
        </p:blipFill>
        <p:spPr bwMode="auto">
          <a:xfrm>
            <a:off x="533400" y="373866"/>
            <a:ext cx="8230511" cy="6179334"/>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descr="E:\a dr. mickey\nutrition\nutrition-macronutrients-and-micronutrients-and-their-deficiency-disorders-28-638.jpg"/>
          <p:cNvPicPr>
            <a:picLocks noGrp="1" noChangeAspect="1" noChangeArrowheads="1"/>
          </p:cNvPicPr>
          <p:nvPr>
            <p:ph idx="1"/>
          </p:nvPr>
        </p:nvPicPr>
        <p:blipFill>
          <a:blip r:embed="rId2" cstate="print"/>
          <a:srcRect/>
          <a:stretch>
            <a:fillRect/>
          </a:stretch>
        </p:blipFill>
        <p:spPr bwMode="auto">
          <a:xfrm>
            <a:off x="0" y="324474"/>
            <a:ext cx="8915400" cy="65335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normAutofit/>
          </a:bodyPr>
          <a:lstStyle/>
          <a:p>
            <a:pPr>
              <a:buNone/>
            </a:pPr>
            <a:r>
              <a:rPr lang="en-US" b="1" dirty="0" smtClean="0"/>
              <a:t>Contents </a:t>
            </a:r>
          </a:p>
          <a:p>
            <a:r>
              <a:rPr lang="en-US" dirty="0" smtClean="0"/>
              <a:t> Introduction </a:t>
            </a:r>
          </a:p>
          <a:p>
            <a:r>
              <a:rPr lang="en-US" dirty="0" smtClean="0"/>
              <a:t> Dietary Goals </a:t>
            </a:r>
          </a:p>
          <a:p>
            <a:r>
              <a:rPr lang="en-US" dirty="0" smtClean="0"/>
              <a:t> Classification of food </a:t>
            </a:r>
          </a:p>
          <a:p>
            <a:r>
              <a:rPr lang="en-US" dirty="0" smtClean="0"/>
              <a:t> Proximate principles of food </a:t>
            </a:r>
          </a:p>
          <a:p>
            <a:r>
              <a:rPr lang="en-US" dirty="0" smtClean="0"/>
              <a:t> Micronutrients </a:t>
            </a:r>
          </a:p>
          <a:p>
            <a:r>
              <a:rPr lang="en-US" dirty="0" smtClean="0"/>
              <a:t> Dietary Standards </a:t>
            </a:r>
          </a:p>
          <a:p>
            <a:r>
              <a:rPr lang="en-US" dirty="0" smtClean="0"/>
              <a:t> Consumption Unit, Balanced Diet, Prudent Diet </a:t>
            </a:r>
          </a:p>
          <a:p>
            <a:r>
              <a:rPr lang="en-US" dirty="0" smtClean="0"/>
              <a:t> Food Pyramid </a:t>
            </a:r>
          </a:p>
          <a:p>
            <a:r>
              <a:rPr lang="en-US" dirty="0" smtClean="0"/>
              <a:t> Nutritional Problems </a:t>
            </a:r>
          </a:p>
          <a:p>
            <a:r>
              <a:rPr lang="en-US" dirty="0" smtClean="0"/>
              <a:t> National Nutrition </a:t>
            </a:r>
            <a:r>
              <a:rPr lang="en-US" dirty="0" err="1" smtClean="0"/>
              <a:t>Programmes</a:t>
            </a:r>
            <a:r>
              <a:rPr lang="en-US" dirty="0" smtClean="0"/>
              <a:t> </a:t>
            </a:r>
          </a:p>
          <a:p>
            <a:r>
              <a:rPr lang="en-US" dirty="0" smtClean="0"/>
              <a:t> References</a:t>
            </a:r>
          </a:p>
          <a:p>
            <a:endParaRPr lang="en-US" dirty="0"/>
          </a:p>
        </p:txBody>
      </p:sp>
      <p:pic>
        <p:nvPicPr>
          <p:cNvPr id="84994" name="Picture 2" descr="Contents&#10; Introduction&#10; Dietary Goals&#10; Classification of food&#10; Proximate principles of food&#10; Micronutrients&#10; Dietary..."/>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CARBOHYDRATES</a:t>
            </a:r>
            <a:endParaRPr lang="en-US" b="1" dirty="0"/>
          </a:p>
        </p:txBody>
      </p:sp>
      <p:sp>
        <p:nvSpPr>
          <p:cNvPr id="3" name="Content Placeholder 2"/>
          <p:cNvSpPr>
            <a:spLocks noGrp="1"/>
          </p:cNvSpPr>
          <p:nvPr>
            <p:ph idx="1"/>
          </p:nvPr>
        </p:nvSpPr>
        <p:spPr>
          <a:xfrm>
            <a:off x="457200" y="1600200"/>
            <a:ext cx="8382000" cy="4953000"/>
          </a:xfrm>
        </p:spPr>
        <p:txBody>
          <a:bodyPr>
            <a:normAutofit fontScale="92500" lnSpcReduction="10000"/>
          </a:bodyPr>
          <a:lstStyle/>
          <a:p>
            <a:pPr algn="just"/>
            <a:r>
              <a:rPr lang="en-US" dirty="0" smtClean="0"/>
              <a:t>: </a:t>
            </a:r>
            <a:r>
              <a:rPr lang="en-US" dirty="0"/>
              <a:t>main source of energy. : providing energy= 4kcal/g </a:t>
            </a:r>
            <a:endParaRPr lang="en-US" dirty="0" smtClean="0"/>
          </a:p>
          <a:p>
            <a:pPr algn="just"/>
            <a:r>
              <a:rPr lang="en-US" dirty="0" smtClean="0">
                <a:solidFill>
                  <a:srgbClr val="FF0000"/>
                </a:solidFill>
              </a:rPr>
              <a:t>TYPES – </a:t>
            </a:r>
          </a:p>
          <a:p>
            <a:pPr algn="just"/>
            <a:r>
              <a:rPr lang="en-US" b="1" dirty="0" smtClean="0"/>
              <a:t>A</a:t>
            </a:r>
            <a:r>
              <a:rPr lang="en-US" b="1" dirty="0"/>
              <a:t>. Simple carbohydrates </a:t>
            </a:r>
            <a:endParaRPr lang="en-US" b="1" dirty="0" smtClean="0"/>
          </a:p>
          <a:p>
            <a:pPr algn="just">
              <a:buNone/>
            </a:pPr>
            <a:r>
              <a:rPr lang="en-US" dirty="0" smtClean="0"/>
              <a:t>           1</a:t>
            </a:r>
            <a:r>
              <a:rPr lang="en-US" dirty="0"/>
              <a:t>. Sugars (Simple </a:t>
            </a:r>
            <a:r>
              <a:rPr lang="en-US" dirty="0" err="1"/>
              <a:t>carb</a:t>
            </a:r>
            <a:r>
              <a:rPr lang="en-US" dirty="0"/>
              <a:t>.) : </a:t>
            </a:r>
            <a:endParaRPr lang="en-US" dirty="0" smtClean="0"/>
          </a:p>
          <a:p>
            <a:pPr algn="just">
              <a:buNone/>
            </a:pPr>
            <a:r>
              <a:rPr lang="en-US" dirty="0" smtClean="0"/>
              <a:t>                </a:t>
            </a:r>
            <a:r>
              <a:rPr lang="en-US" dirty="0" err="1"/>
              <a:t>Monosaccharides</a:t>
            </a:r>
            <a:r>
              <a:rPr lang="en-US" dirty="0"/>
              <a:t> : glucose, Fructose </a:t>
            </a:r>
            <a:endParaRPr lang="en-US" dirty="0" smtClean="0"/>
          </a:p>
          <a:p>
            <a:pPr algn="just">
              <a:buNone/>
            </a:pPr>
            <a:r>
              <a:rPr lang="en-US" dirty="0" smtClean="0"/>
              <a:t>                Disaccharides </a:t>
            </a:r>
            <a:r>
              <a:rPr lang="en-US" dirty="0"/>
              <a:t>: sucrose, lactose </a:t>
            </a:r>
            <a:endParaRPr lang="en-US" dirty="0" smtClean="0"/>
          </a:p>
          <a:p>
            <a:pPr algn="just">
              <a:buNone/>
            </a:pPr>
            <a:r>
              <a:rPr lang="en-US" dirty="0" smtClean="0"/>
              <a:t>     </a:t>
            </a:r>
            <a:r>
              <a:rPr lang="en-US" b="1" dirty="0" smtClean="0"/>
              <a:t>B</a:t>
            </a:r>
            <a:r>
              <a:rPr lang="en-US" b="1" dirty="0"/>
              <a:t>. Complex Carbohydrates </a:t>
            </a:r>
            <a:endParaRPr lang="en-US" b="1" dirty="0" smtClean="0"/>
          </a:p>
          <a:p>
            <a:pPr algn="just">
              <a:buNone/>
            </a:pPr>
            <a:r>
              <a:rPr lang="en-US" b="1" dirty="0" smtClean="0"/>
              <a:t>            </a:t>
            </a:r>
            <a:r>
              <a:rPr lang="en-US" dirty="0" smtClean="0"/>
              <a:t>1</a:t>
            </a:r>
            <a:r>
              <a:rPr lang="en-US" dirty="0"/>
              <a:t>. Starch : in cereals, roots, &amp; tubers </a:t>
            </a:r>
            <a:endParaRPr lang="en-US" dirty="0" smtClean="0"/>
          </a:p>
          <a:p>
            <a:pPr algn="just">
              <a:buNone/>
            </a:pPr>
            <a:r>
              <a:rPr lang="en-US" dirty="0" smtClean="0"/>
              <a:t>            2</a:t>
            </a:r>
            <a:r>
              <a:rPr lang="en-US" dirty="0"/>
              <a:t>. Fiber : (cellulose &amp; non-cellulose) non-starch polysaccharide. </a:t>
            </a:r>
            <a:endParaRPr lang="en-US" dirty="0" smtClean="0"/>
          </a:p>
          <a:p>
            <a:pPr algn="just">
              <a:buNone/>
            </a:pPr>
            <a:r>
              <a:rPr lang="en-US" dirty="0" smtClean="0"/>
              <a:t>      </a:t>
            </a:r>
            <a:r>
              <a:rPr lang="en-US" b="1" dirty="0" smtClean="0"/>
              <a:t>C</a:t>
            </a:r>
            <a:r>
              <a:rPr lang="en-US" b="1" dirty="0"/>
              <a:t>. Glycogen </a:t>
            </a:r>
            <a:r>
              <a:rPr lang="en-US" dirty="0"/>
              <a:t>: carbohydrate reserve (500gm in adult human)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a:t>
            </a:r>
            <a:endParaRPr lang="en-US" b="1" dirty="0"/>
          </a:p>
        </p:txBody>
      </p:sp>
      <p:sp>
        <p:nvSpPr>
          <p:cNvPr id="3" name="Content Placeholder 2"/>
          <p:cNvSpPr>
            <a:spLocks noGrp="1"/>
          </p:cNvSpPr>
          <p:nvPr>
            <p:ph idx="1"/>
          </p:nvPr>
        </p:nvSpPr>
        <p:spPr/>
        <p:txBody>
          <a:bodyPr/>
          <a:lstStyle/>
          <a:p>
            <a:r>
              <a:rPr lang="en-US" dirty="0" smtClean="0"/>
              <a:t>55</a:t>
            </a:r>
            <a:r>
              <a:rPr lang="en-US" dirty="0"/>
              <a:t>% - 60 % of daily energy </a:t>
            </a:r>
            <a:r>
              <a:rPr lang="en-US" dirty="0" smtClean="0"/>
              <a:t>requirement</a:t>
            </a:r>
          </a:p>
          <a:p>
            <a:r>
              <a:rPr lang="en-US" dirty="0" smtClean="0"/>
              <a:t> </a:t>
            </a:r>
            <a:r>
              <a:rPr lang="en-US" dirty="0"/>
              <a:t>As a “ spare protein ” </a:t>
            </a:r>
            <a:endParaRPr lang="en-US" dirty="0" smtClean="0"/>
          </a:p>
          <a:p>
            <a:r>
              <a:rPr lang="en-US" dirty="0" smtClean="0"/>
              <a:t>Aid </a:t>
            </a:r>
            <a:r>
              <a:rPr lang="en-US" dirty="0"/>
              <a:t>in fat metabolism. </a:t>
            </a:r>
            <a:endParaRPr lang="en-US" dirty="0" smtClean="0"/>
          </a:p>
          <a:p>
            <a:r>
              <a:rPr lang="en-US" dirty="0" smtClean="0"/>
              <a:t>Formation </a:t>
            </a:r>
            <a:r>
              <a:rPr lang="en-US" dirty="0"/>
              <a:t>of structural elements. ( cartilage, nervous tissue and bone ) </a:t>
            </a:r>
            <a:endParaRPr lang="en-US" dirty="0" smtClean="0"/>
          </a:p>
          <a:p>
            <a:r>
              <a:rPr lang="en-US" dirty="0" smtClean="0"/>
              <a:t>Formation </a:t>
            </a:r>
            <a:r>
              <a:rPr lang="en-US" dirty="0"/>
              <a:t>of non-essential amino acids.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E:\a dr. mickey\nutrition\nutrition-macronutrients-and-micronutrients-and-their-deficiency-disorders-31-638.jpg"/>
          <p:cNvPicPr>
            <a:picLocks noGrp="1" noChangeAspect="1" noChangeArrowheads="1"/>
          </p:cNvPicPr>
          <p:nvPr>
            <p:ph idx="1"/>
          </p:nvPr>
        </p:nvPicPr>
        <p:blipFill>
          <a:blip r:embed="rId2" cstate="print"/>
          <a:srcRect/>
          <a:stretch>
            <a:fillRect/>
          </a:stretch>
        </p:blipFill>
        <p:spPr bwMode="auto">
          <a:xfrm>
            <a:off x="391138" y="286494"/>
            <a:ext cx="8752862" cy="6571506"/>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Dietary Fiber</a:t>
            </a:r>
            <a:endParaRPr lang="en-US" b="1" dirty="0"/>
          </a:p>
        </p:txBody>
      </p:sp>
      <p:sp>
        <p:nvSpPr>
          <p:cNvPr id="3" name="Content Placeholder 2"/>
          <p:cNvSpPr>
            <a:spLocks noGrp="1"/>
          </p:cNvSpPr>
          <p:nvPr>
            <p:ph idx="1"/>
          </p:nvPr>
        </p:nvSpPr>
        <p:spPr/>
        <p:txBody>
          <a:bodyPr>
            <a:normAutofit fontScale="92500"/>
          </a:bodyPr>
          <a:lstStyle/>
          <a:p>
            <a:pPr algn="just"/>
            <a:r>
              <a:rPr lang="en-US" dirty="0" smtClean="0"/>
              <a:t>Fiber </a:t>
            </a:r>
            <a:r>
              <a:rPr lang="en-US" dirty="0"/>
              <a:t>is the plant material that doesn’t break down when we digest food. </a:t>
            </a:r>
            <a:endParaRPr lang="en-US" dirty="0" smtClean="0"/>
          </a:p>
          <a:p>
            <a:pPr algn="just"/>
            <a:r>
              <a:rPr lang="en-US" dirty="0" smtClean="0"/>
              <a:t>Examples</a:t>
            </a:r>
            <a:r>
              <a:rPr lang="en-US" dirty="0"/>
              <a:t>: Cellulose, Hemicelluloses, Soluble non- cellulosic pectin's, Gums &amp; Mucilage's, Lignin </a:t>
            </a:r>
            <a:endParaRPr lang="en-US" dirty="0" smtClean="0"/>
          </a:p>
          <a:p>
            <a:pPr algn="just"/>
            <a:r>
              <a:rPr lang="en-US" dirty="0" smtClean="0"/>
              <a:t> </a:t>
            </a:r>
            <a:r>
              <a:rPr lang="en-US" dirty="0"/>
              <a:t>Many, but not all, complex carbohydrates contain fiber. </a:t>
            </a:r>
            <a:endParaRPr lang="en-US" dirty="0" smtClean="0"/>
          </a:p>
          <a:p>
            <a:pPr algn="just"/>
            <a:r>
              <a:rPr lang="en-US" dirty="0" smtClean="0"/>
              <a:t>DAILY </a:t>
            </a:r>
            <a:r>
              <a:rPr lang="en-US" dirty="0"/>
              <a:t>INTAKE: 40g/2000kCal </a:t>
            </a:r>
            <a:endParaRPr lang="en-US" dirty="0" smtClean="0"/>
          </a:p>
          <a:p>
            <a:pPr algn="just"/>
            <a:r>
              <a:rPr lang="en-US" dirty="0" smtClean="0"/>
              <a:t>2Kcal/g </a:t>
            </a:r>
            <a:r>
              <a:rPr lang="en-US" dirty="0"/>
              <a:t>energy </a:t>
            </a:r>
            <a:r>
              <a:rPr lang="en-US" dirty="0" smtClean="0"/>
              <a:t> </a:t>
            </a:r>
          </a:p>
          <a:p>
            <a:pPr algn="just"/>
            <a:r>
              <a:rPr lang="en-US" dirty="0" smtClean="0"/>
              <a:t>Food </a:t>
            </a:r>
            <a:r>
              <a:rPr lang="en-US" dirty="0"/>
              <a:t>Sources: </a:t>
            </a:r>
            <a:endParaRPr lang="en-US" dirty="0" smtClean="0"/>
          </a:p>
          <a:p>
            <a:pPr algn="just">
              <a:buNone/>
            </a:pPr>
            <a:r>
              <a:rPr lang="en-US" dirty="0" smtClean="0"/>
              <a:t>           ◦ </a:t>
            </a:r>
            <a:r>
              <a:rPr lang="en-US" dirty="0"/>
              <a:t>Oatmeal, fruits, vegetables, whole grains and </a:t>
            </a:r>
            <a:r>
              <a:rPr lang="en-US" dirty="0" smtClean="0"/>
              <a:t>    legumes</a:t>
            </a:r>
            <a:r>
              <a:rPr lang="en-US"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in the Body:</a:t>
            </a:r>
            <a:endParaRPr lang="en-US" dirty="0"/>
          </a:p>
        </p:txBody>
      </p:sp>
      <p:sp>
        <p:nvSpPr>
          <p:cNvPr id="3" name="Content Placeholder 2"/>
          <p:cNvSpPr>
            <a:spLocks noGrp="1"/>
          </p:cNvSpPr>
          <p:nvPr>
            <p:ph idx="1"/>
          </p:nvPr>
        </p:nvSpPr>
        <p:spPr/>
        <p:txBody>
          <a:bodyPr>
            <a:normAutofit/>
          </a:bodyPr>
          <a:lstStyle/>
          <a:p>
            <a:pPr algn="just"/>
            <a:r>
              <a:rPr lang="en-US" dirty="0" smtClean="0"/>
              <a:t>Aids </a:t>
            </a:r>
            <a:r>
              <a:rPr lang="en-US" dirty="0"/>
              <a:t>in digestion. </a:t>
            </a:r>
            <a:endParaRPr lang="en-US" dirty="0" smtClean="0"/>
          </a:p>
          <a:p>
            <a:pPr algn="just"/>
            <a:r>
              <a:rPr lang="en-US" dirty="0" smtClean="0"/>
              <a:t>May </a:t>
            </a:r>
            <a:r>
              <a:rPr lang="en-US" dirty="0"/>
              <a:t>reduce the risk of developing some diseases like heart disease, diabetes and obesity, and certain types of cancer. </a:t>
            </a:r>
            <a:endParaRPr lang="en-US" dirty="0" smtClean="0"/>
          </a:p>
          <a:p>
            <a:pPr algn="just"/>
            <a:r>
              <a:rPr lang="en-US" dirty="0" smtClean="0"/>
              <a:t>Helps </a:t>
            </a:r>
            <a:r>
              <a:rPr lang="en-US" dirty="0"/>
              <a:t>promote regularity. </a:t>
            </a:r>
            <a:endParaRPr lang="en-US" dirty="0" smtClean="0"/>
          </a:p>
          <a:p>
            <a:pPr algn="just"/>
            <a:r>
              <a:rPr lang="en-US" dirty="0" smtClean="0"/>
              <a:t>Delays </a:t>
            </a:r>
            <a:r>
              <a:rPr lang="en-US" dirty="0"/>
              <a:t>and retards absorption of carbohydrates and fats and increases the satiety value increase the bulk of the stools. </a:t>
            </a:r>
            <a:endParaRPr lang="en-US" dirty="0" smtClean="0"/>
          </a:p>
          <a:p>
            <a:pPr algn="just"/>
            <a:r>
              <a:rPr lang="en-US" dirty="0" smtClean="0"/>
              <a:t>protective </a:t>
            </a:r>
            <a:r>
              <a:rPr lang="en-US" dirty="0"/>
              <a:t>role of dietary </a:t>
            </a:r>
            <a:r>
              <a:rPr lang="en-US" dirty="0" smtClean="0"/>
              <a:t>fiber </a:t>
            </a:r>
            <a:r>
              <a:rPr lang="en-US" dirty="0"/>
              <a:t>against colon cancer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WATER Electrolytes </a:t>
            </a:r>
            <a:endParaRPr lang="en-US" dirty="0" smtClean="0"/>
          </a:p>
          <a:p>
            <a:r>
              <a:rPr lang="en-US" dirty="0" smtClean="0"/>
              <a:t>Regulates </a:t>
            </a:r>
            <a:r>
              <a:rPr lang="en-US" dirty="0"/>
              <a:t>many processes in the body. Homeostasis ◦ Process of maintaining a steady state in the body. Dehydration ◦ Severe reduction in the body’s water content. ◦ Condition that results in the body’s loss of important electrolytes.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WATER REQUIREMENT AGE(in years</a:t>
            </a:r>
            <a:r>
              <a:rPr lang="en-US" dirty="0" smtClean="0"/>
              <a:t>)</a:t>
            </a:r>
          </a:p>
          <a:p>
            <a:r>
              <a:rPr lang="en-US" dirty="0" smtClean="0"/>
              <a:t> </a:t>
            </a:r>
            <a:r>
              <a:rPr lang="en-US" dirty="0"/>
              <a:t>WATER(ml per kg body weight) INFANTS Birth-1 120-100 CHILDREN 0-10 60-80 ADOLESCENTS 11-18 41-55 ADULTS 19-51 20-30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MICRONUTRIENTS Vitamins and Minerals</a:t>
            </a:r>
          </a:p>
        </p:txBody>
      </p:sp>
      <p:sp>
        <p:nvSpPr>
          <p:cNvPr id="3" name="Content Placeholder 2"/>
          <p:cNvSpPr>
            <a:spLocks noGrp="1"/>
          </p:cNvSpPr>
          <p:nvPr>
            <p:ph idx="1"/>
          </p:nvPr>
        </p:nvSpPr>
        <p:spPr/>
        <p:txBody>
          <a:bodyPr/>
          <a:lstStyle/>
          <a:p>
            <a:r>
              <a:rPr lang="en-US" dirty="0"/>
              <a:t>VITAMINS </a:t>
            </a:r>
            <a:endParaRPr lang="en-US" dirty="0" smtClean="0"/>
          </a:p>
          <a:p>
            <a:r>
              <a:rPr lang="en-US" dirty="0" smtClean="0"/>
              <a:t> </a:t>
            </a:r>
            <a:r>
              <a:rPr lang="en-US" dirty="0"/>
              <a:t>Human body cannot synthesize it except for vitamin D and K. </a:t>
            </a:r>
            <a:endParaRPr lang="en-US" dirty="0" smtClean="0"/>
          </a:p>
          <a:p>
            <a:r>
              <a:rPr lang="en-US" dirty="0" smtClean="0"/>
              <a:t>Important </a:t>
            </a:r>
            <a:r>
              <a:rPr lang="en-US" dirty="0"/>
              <a:t>for proper body functioning. </a:t>
            </a:r>
            <a:endParaRPr lang="en-US" dirty="0" smtClean="0"/>
          </a:p>
          <a:p>
            <a:r>
              <a:rPr lang="en-US" dirty="0" smtClean="0"/>
              <a:t>Unlike </a:t>
            </a:r>
            <a:r>
              <a:rPr lang="en-US" dirty="0"/>
              <a:t>carbohydrates, fats, and proteins, vitamins DO NOT provide energy (calories).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2 TYPES : </a:t>
            </a:r>
            <a:endParaRPr lang="en-US" dirty="0" smtClean="0"/>
          </a:p>
          <a:p>
            <a:r>
              <a:rPr lang="en-US" dirty="0" smtClean="0"/>
              <a:t> </a:t>
            </a:r>
            <a:r>
              <a:rPr lang="en-US" dirty="0"/>
              <a:t>FAT SOLUBLE- A,D,E,K </a:t>
            </a:r>
            <a:endParaRPr lang="en-US" dirty="0" smtClean="0"/>
          </a:p>
          <a:p>
            <a:r>
              <a:rPr lang="en-US" dirty="0" err="1" smtClean="0"/>
              <a:t>Fatsoluble</a:t>
            </a:r>
            <a:r>
              <a:rPr lang="en-US" dirty="0" smtClean="0"/>
              <a:t> </a:t>
            </a:r>
            <a:r>
              <a:rPr lang="en-US" dirty="0"/>
              <a:t>vitamins can be stored in the body while water- soluble vitamins are not and get easily excreted in urine </a:t>
            </a:r>
            <a:endParaRPr lang="en-US" dirty="0" smtClean="0"/>
          </a:p>
          <a:p>
            <a:r>
              <a:rPr lang="en-US" dirty="0" smtClean="0"/>
              <a:t>WATER </a:t>
            </a:r>
            <a:r>
              <a:rPr lang="en-US" dirty="0"/>
              <a:t>SOLUBLE- B and C </a:t>
            </a:r>
            <a:endParaRPr lang="en-US" dirty="0" smtClean="0"/>
          </a:p>
          <a:p>
            <a:r>
              <a:rPr lang="en-US" dirty="0" smtClean="0"/>
              <a:t> </a:t>
            </a:r>
            <a:r>
              <a:rPr lang="en-US" dirty="0"/>
              <a:t>Vitamins B-complex and C are heat labile vitamins and are easily destroyed by heat, air or during drying, cooking and food processing.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20000"/>
          </a:bodyPr>
          <a:lstStyle/>
          <a:p>
            <a:pPr algn="just"/>
            <a:r>
              <a:rPr lang="en-US" dirty="0"/>
              <a:t>(A)Fat Soluble VITAMIN SOURCE FUNCTION S DEFICIENC Y DAILY REQUIREME NT TOXICITY VITAMIN -A (retinol, </a:t>
            </a:r>
            <a:r>
              <a:rPr lang="el-GR" dirty="0"/>
              <a:t>β-</a:t>
            </a:r>
            <a:r>
              <a:rPr lang="en-US" dirty="0"/>
              <a:t>carotene) Fish liver oils, Green veg., Green &amp; yellow Fruits. Vision, Epithelium, Immunity. </a:t>
            </a:r>
            <a:r>
              <a:rPr lang="en-US" dirty="0" err="1"/>
              <a:t>Xerophthalmia</a:t>
            </a:r>
            <a:r>
              <a:rPr lang="en-US" dirty="0"/>
              <a:t> , Growth </a:t>
            </a:r>
            <a:r>
              <a:rPr lang="en-US" dirty="0" err="1"/>
              <a:t>retrd</a:t>
            </a:r>
            <a:r>
              <a:rPr lang="en-US" dirty="0"/>
              <a:t>’, Hyperkeratosis . 600 mcg RETINOL Nausea, Vomiting, Anorexia, </a:t>
            </a:r>
            <a:r>
              <a:rPr lang="en-US" dirty="0" err="1"/>
              <a:t>Papilloedema</a:t>
            </a:r>
            <a:r>
              <a:rPr lang="en-US" dirty="0"/>
              <a:t>, </a:t>
            </a:r>
            <a:r>
              <a:rPr lang="en-US" dirty="0" err="1"/>
              <a:t>Hepatomegaly</a:t>
            </a:r>
            <a:r>
              <a:rPr lang="en-US" dirty="0"/>
              <a:t>, </a:t>
            </a:r>
            <a:r>
              <a:rPr lang="en-US" dirty="0" err="1"/>
              <a:t>Teratogenicity</a:t>
            </a:r>
            <a:r>
              <a:rPr lang="en-US" dirty="0"/>
              <a:t> VIT-D </a:t>
            </a:r>
            <a:r>
              <a:rPr lang="en-US" dirty="0" err="1"/>
              <a:t>Calciferol</a:t>
            </a:r>
            <a:r>
              <a:rPr lang="en-US" dirty="0"/>
              <a:t>, </a:t>
            </a:r>
            <a:r>
              <a:rPr lang="en-US" dirty="0" err="1"/>
              <a:t>cholecalcif</a:t>
            </a:r>
            <a:r>
              <a:rPr lang="en-US" dirty="0"/>
              <a:t>- </a:t>
            </a:r>
            <a:r>
              <a:rPr lang="en-US" dirty="0" err="1"/>
              <a:t>erol</a:t>
            </a:r>
            <a:r>
              <a:rPr lang="en-US" dirty="0"/>
              <a:t> (D3) Sunlight (5min/day), Foods of animal origin. Calcium &amp; phosphorous metabolism. Bone </a:t>
            </a:r>
            <a:r>
              <a:rPr lang="en-US" dirty="0" err="1"/>
              <a:t>mineralisation</a:t>
            </a:r>
            <a:r>
              <a:rPr lang="en-US" dirty="0"/>
              <a:t> Rickets, </a:t>
            </a:r>
            <a:r>
              <a:rPr lang="en-US" dirty="0" err="1"/>
              <a:t>Osteomalacia</a:t>
            </a:r>
            <a:r>
              <a:rPr lang="en-US" dirty="0"/>
              <a:t>. </a:t>
            </a:r>
            <a:endParaRPr lang="en-US" dirty="0" smtClean="0"/>
          </a:p>
          <a:p>
            <a:pPr algn="just"/>
            <a:r>
              <a:rPr lang="en-US" dirty="0" smtClean="0"/>
              <a:t>Adults</a:t>
            </a:r>
            <a:r>
              <a:rPr lang="en-US" dirty="0"/>
              <a:t>: 2.5mcg Infants: 5mcg </a:t>
            </a:r>
            <a:r>
              <a:rPr lang="en-US" dirty="0" err="1"/>
              <a:t>Preg</a:t>
            </a:r>
            <a:r>
              <a:rPr lang="en-US" dirty="0"/>
              <a:t>: 10 mcg -- VIT-E </a:t>
            </a:r>
            <a:r>
              <a:rPr lang="en-US" dirty="0" err="1"/>
              <a:t>tocoferol</a:t>
            </a:r>
            <a:r>
              <a:rPr lang="en-US" dirty="0"/>
              <a:t> Vegetable oils, Egg yolk. -- -- 0. 8 mg / g of essential fatty acids (8- 10mg/d) </a:t>
            </a:r>
            <a:r>
              <a:rPr lang="en-US" dirty="0" err="1"/>
              <a:t>Cytotoxic</a:t>
            </a:r>
            <a:r>
              <a:rPr lang="en-US" dirty="0"/>
              <a:t> effect on lymphocytes VITAMIN -K K1 &amp; K2 Green </a:t>
            </a:r>
            <a:r>
              <a:rPr lang="en-US" dirty="0" err="1"/>
              <a:t>veg</a:t>
            </a:r>
            <a:r>
              <a:rPr lang="en-US" dirty="0"/>
              <a:t>, Milk, </a:t>
            </a:r>
            <a:r>
              <a:rPr lang="en-US" dirty="0" err="1"/>
              <a:t>Synth</a:t>
            </a:r>
            <a:r>
              <a:rPr lang="en-US" dirty="0"/>
              <a:t>. in Blood clotting Increased blood clotting time. 0.03 mg / kg body weight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Introduction</a:t>
            </a:r>
            <a:endParaRPr lang="en-US" sz="6600" dirty="0"/>
          </a:p>
        </p:txBody>
      </p:sp>
      <p:sp>
        <p:nvSpPr>
          <p:cNvPr id="3" name="Content Placeholder 2"/>
          <p:cNvSpPr>
            <a:spLocks noGrp="1"/>
          </p:cNvSpPr>
          <p:nvPr>
            <p:ph idx="1"/>
          </p:nvPr>
        </p:nvSpPr>
        <p:spPr/>
        <p:txBody>
          <a:bodyPr>
            <a:normAutofit/>
          </a:bodyPr>
          <a:lstStyle/>
          <a:p>
            <a:pPr algn="just">
              <a:buNone/>
            </a:pPr>
            <a:r>
              <a:rPr lang="en-US" b="1" u="sng" dirty="0" smtClean="0"/>
              <a:t>Nutrient </a:t>
            </a:r>
            <a:r>
              <a:rPr lang="en-US" b="1" u="sng" dirty="0"/>
              <a:t>(Food Factor): </a:t>
            </a:r>
            <a:endParaRPr lang="en-US" b="1" u="sng" dirty="0" smtClean="0"/>
          </a:p>
          <a:p>
            <a:pPr algn="just"/>
            <a:r>
              <a:rPr lang="en-US" dirty="0" smtClean="0"/>
              <a:t> </a:t>
            </a:r>
            <a:r>
              <a:rPr lang="en-US" dirty="0"/>
              <a:t>Organic &amp; inorganic complexes contained in food. </a:t>
            </a:r>
            <a:r>
              <a:rPr lang="en-US" dirty="0" smtClean="0"/>
              <a:t> </a:t>
            </a:r>
          </a:p>
          <a:p>
            <a:pPr algn="just"/>
            <a:r>
              <a:rPr lang="en-US" dirty="0" smtClean="0"/>
              <a:t>There </a:t>
            </a:r>
            <a:r>
              <a:rPr lang="en-US" dirty="0"/>
              <a:t>are about 50 different nutrients which are normally supplied through foods we eat. </a:t>
            </a:r>
            <a:endParaRPr lang="en-US" dirty="0" smtClean="0"/>
          </a:p>
          <a:p>
            <a:pPr algn="just"/>
            <a:r>
              <a:rPr lang="en-US" dirty="0" smtClean="0"/>
              <a:t>Most </a:t>
            </a:r>
            <a:r>
              <a:rPr lang="en-US" dirty="0"/>
              <a:t>natural foods contain more than one nutrient. </a:t>
            </a:r>
            <a:endParaRPr lang="en-US" dirty="0" smtClean="0"/>
          </a:p>
          <a:p>
            <a:pPr algn="just">
              <a:buNone/>
            </a:pPr>
            <a:r>
              <a:rPr lang="en-US" b="1" u="sng" dirty="0" smtClean="0"/>
              <a:t>Dietetics</a:t>
            </a:r>
            <a:r>
              <a:rPr lang="en-US" b="1" u="sng" dirty="0"/>
              <a:t>: </a:t>
            </a:r>
          </a:p>
          <a:p>
            <a:pPr algn="just"/>
            <a:r>
              <a:rPr lang="en-US" dirty="0" smtClean="0"/>
              <a:t> </a:t>
            </a:r>
            <a:r>
              <a:rPr lang="en-US" dirty="0"/>
              <a:t>is practical application of principles of nutrition; it includes planning of meals for the well and the sick.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20000"/>
          </a:bodyPr>
          <a:lstStyle/>
          <a:p>
            <a:pPr algn="just"/>
            <a:r>
              <a:rPr lang="en-US" dirty="0"/>
              <a:t>(B) Water Soluble VITAMIN SOURCES FUNCTIONS DEFICIENCY DAILY REQUIREMENT VITAMIN- B1 Thiamine Cereals(lost from rice during milling), Groundnut, Pulses-gram </a:t>
            </a:r>
            <a:r>
              <a:rPr lang="en-US" dirty="0" err="1"/>
              <a:t>dal</a:t>
            </a:r>
            <a:r>
              <a:rPr lang="en-US" dirty="0"/>
              <a:t>, Milk Carbohydrate Metabolism. (activates </a:t>
            </a:r>
            <a:r>
              <a:rPr lang="en-US" dirty="0" err="1"/>
              <a:t>Transketolase</a:t>
            </a:r>
            <a:r>
              <a:rPr lang="en-US" dirty="0"/>
              <a:t>) Dry beriberi(peripheral neuritis), Wet beriberi(cardiac), Infantile beriberi(2-4m age), </a:t>
            </a:r>
            <a:r>
              <a:rPr lang="en-US" dirty="0" err="1"/>
              <a:t>Wernick’s</a:t>
            </a:r>
            <a:r>
              <a:rPr lang="en-US" dirty="0"/>
              <a:t> encephalopathy(alcohol ) 0. 5 mg per 1000 </a:t>
            </a:r>
            <a:r>
              <a:rPr lang="en-US" dirty="0" err="1"/>
              <a:t>KCals</a:t>
            </a:r>
            <a:r>
              <a:rPr lang="en-US" dirty="0"/>
              <a:t> of energy intake VITAMIN- B2 Riboflavin Liver, eggs, pulses, milk, leafy veg. Cellular oxidation, </a:t>
            </a:r>
            <a:r>
              <a:rPr lang="en-US" dirty="0" err="1"/>
              <a:t>Mucocutaneous</a:t>
            </a:r>
            <a:r>
              <a:rPr lang="en-US" dirty="0"/>
              <a:t> integrity Angular </a:t>
            </a:r>
            <a:r>
              <a:rPr lang="en-US" dirty="0" err="1"/>
              <a:t>stomatitis</a:t>
            </a:r>
            <a:r>
              <a:rPr lang="en-US" dirty="0"/>
              <a:t> 0. 6 mg per 1000 kcal of energy intake VITAMIN- B3 Niacin Animal products, legumes, groundnuts. Maintain skin, nervous system, intestinal </a:t>
            </a:r>
            <a:r>
              <a:rPr lang="en-US" dirty="0" err="1"/>
              <a:t>func</a:t>
            </a:r>
            <a:r>
              <a:rPr lang="en-US" dirty="0"/>
              <a:t>. Pellagra (Three D’s) </a:t>
            </a:r>
            <a:r>
              <a:rPr lang="en-US" dirty="0" err="1"/>
              <a:t>Diarrhoea</a:t>
            </a:r>
            <a:r>
              <a:rPr lang="en-US" dirty="0"/>
              <a:t>, </a:t>
            </a:r>
            <a:r>
              <a:rPr lang="en-US" dirty="0" err="1"/>
              <a:t>Dermititis</a:t>
            </a:r>
            <a:r>
              <a:rPr lang="en-US" dirty="0"/>
              <a:t>, Dementia 6.6 mg / 1000 kcal of energy intake VITAMIN- B6 Pyridoxine Animal products, cereals, vegetables Amino acid, fat &amp; carbohydrate metabolism Peripheral neuritis 2 mg per day (2.5 in </a:t>
            </a:r>
            <a:r>
              <a:rPr lang="en-US" dirty="0" err="1"/>
              <a:t>preg</a:t>
            </a:r>
            <a:r>
              <a:rPr lang="en-US" dirty="0"/>
              <a:t> &amp; lactation)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pPr algn="just"/>
            <a:r>
              <a:rPr lang="en-US" dirty="0"/>
              <a:t>Water Soluble Vitamins SOURCE FUNCTIONS DEFICIENCY DAILY REQUIREMENT VITAMIN-B5 </a:t>
            </a:r>
            <a:r>
              <a:rPr lang="en-US" dirty="0" err="1"/>
              <a:t>Pantothenic</a:t>
            </a:r>
            <a:r>
              <a:rPr lang="en-US" dirty="0"/>
              <a:t> acid All foods Adrenal cortical </a:t>
            </a:r>
            <a:r>
              <a:rPr lang="en-US" dirty="0" err="1"/>
              <a:t>func</a:t>
            </a:r>
            <a:r>
              <a:rPr lang="en-US" dirty="0"/>
              <a:t>., Corticosteroids synthesis -- 10 mg VITAMIN-B12 </a:t>
            </a:r>
            <a:r>
              <a:rPr lang="en-US" dirty="0" err="1"/>
              <a:t>Cyanocobalam</a:t>
            </a:r>
            <a:r>
              <a:rPr lang="en-US" dirty="0"/>
              <a:t> </a:t>
            </a:r>
            <a:r>
              <a:rPr lang="en-US" dirty="0" err="1"/>
              <a:t>ine</a:t>
            </a:r>
            <a:r>
              <a:rPr lang="en-US" dirty="0"/>
              <a:t> Animal products, Syn. In colon. Nucleic acid synthesis, Myelin synthesis. </a:t>
            </a:r>
            <a:r>
              <a:rPr lang="en-US" dirty="0" err="1"/>
              <a:t>Megaloblastic</a:t>
            </a:r>
            <a:r>
              <a:rPr lang="en-US" dirty="0"/>
              <a:t> &amp; pernicious </a:t>
            </a:r>
            <a:r>
              <a:rPr lang="en-US" dirty="0" err="1"/>
              <a:t>anaemia</a:t>
            </a:r>
            <a:r>
              <a:rPr lang="en-US" dirty="0"/>
              <a:t> 1 mcg / day (1.5 mcg / day in </a:t>
            </a:r>
            <a:r>
              <a:rPr lang="en-US" dirty="0" err="1"/>
              <a:t>preg</a:t>
            </a:r>
            <a:r>
              <a:rPr lang="en-US" dirty="0"/>
              <a:t> &amp; lactation) VITAMIN-C Ascorbic acid Fresh fruits(</a:t>
            </a:r>
            <a:r>
              <a:rPr lang="en-US" dirty="0" err="1"/>
              <a:t>amla</a:t>
            </a:r>
            <a:r>
              <a:rPr lang="en-US" dirty="0"/>
              <a:t>), Leafy </a:t>
            </a:r>
            <a:r>
              <a:rPr lang="en-US" dirty="0" err="1"/>
              <a:t>vegs</a:t>
            </a:r>
            <a:r>
              <a:rPr lang="en-US" dirty="0"/>
              <a:t>, Germinating pulses. Tissue oxidation, Collagen synthesis. Scurvy 40-60 mg FOLATE folic acid Leafy </a:t>
            </a:r>
            <a:r>
              <a:rPr lang="en-US" dirty="0" err="1"/>
              <a:t>vegs</a:t>
            </a:r>
            <a:r>
              <a:rPr lang="en-US" dirty="0"/>
              <a:t>, Fruits, animal products. Nucleic acid syn., dev. Of blood cells. </a:t>
            </a:r>
            <a:r>
              <a:rPr lang="en-US" dirty="0" err="1"/>
              <a:t>Megaloblastic</a:t>
            </a:r>
            <a:r>
              <a:rPr lang="en-US" dirty="0"/>
              <a:t> </a:t>
            </a:r>
            <a:r>
              <a:rPr lang="en-US" dirty="0" err="1"/>
              <a:t>anaemia</a:t>
            </a:r>
            <a:r>
              <a:rPr lang="en-US" dirty="0"/>
              <a:t>, infertility, GI </a:t>
            </a:r>
            <a:r>
              <a:rPr lang="en-US" dirty="0" err="1"/>
              <a:t>diturbances</a:t>
            </a:r>
            <a:r>
              <a:rPr lang="en-US" dirty="0"/>
              <a:t> 100 mcg, 500 mcg in </a:t>
            </a:r>
            <a:r>
              <a:rPr lang="en-US" dirty="0" err="1"/>
              <a:t>preg</a:t>
            </a:r>
            <a:r>
              <a:rPr lang="en-US" dirty="0"/>
              <a:t>, 150 mcg in lactation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MINERALS Required for : growth, repair, and regulation of vital body functions. Two major groups : </a:t>
            </a:r>
            <a:endParaRPr lang="en-US" dirty="0" smtClean="0"/>
          </a:p>
          <a:p>
            <a:r>
              <a:rPr lang="en-US" dirty="0" smtClean="0"/>
              <a:t>Major </a:t>
            </a:r>
            <a:r>
              <a:rPr lang="en-US" dirty="0"/>
              <a:t>minerals : calcium, phosphorus, sodium, potassium, </a:t>
            </a:r>
            <a:r>
              <a:rPr lang="en-US" dirty="0" smtClean="0"/>
              <a:t>magnesium.</a:t>
            </a:r>
          </a:p>
          <a:p>
            <a:r>
              <a:rPr lang="en-US" dirty="0" smtClean="0"/>
              <a:t>Trace </a:t>
            </a:r>
            <a:r>
              <a:rPr lang="en-US" dirty="0"/>
              <a:t>elements : iron, iodine, </a:t>
            </a:r>
            <a:r>
              <a:rPr lang="en-US" dirty="0" err="1"/>
              <a:t>flourine</a:t>
            </a:r>
            <a:r>
              <a:rPr lang="en-US" dirty="0"/>
              <a:t>, zinc, copper, cobalt, Chromium, Manganese etc. (requirement-- less than few mg/day.)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ESSENTIAL MINERALS </a:t>
            </a:r>
            <a:r>
              <a:rPr lang="en-US" sz="2800" dirty="0" err="1" smtClean="0"/>
              <a:t>MINERALS</a:t>
            </a:r>
            <a:r>
              <a:rPr lang="en-US" sz="2800" dirty="0" smtClean="0"/>
              <a:t> SOURCES FUNCTIONS DEFICIENCY DAILY REQUIREMENT IRON HAEM NON HAEM</a:t>
            </a:r>
            <a:endParaRPr lang="en-US" sz="2800" dirty="0"/>
          </a:p>
        </p:txBody>
      </p:sp>
      <p:sp>
        <p:nvSpPr>
          <p:cNvPr id="3" name="Content Placeholder 2"/>
          <p:cNvSpPr>
            <a:spLocks noGrp="1"/>
          </p:cNvSpPr>
          <p:nvPr>
            <p:ph idx="1"/>
          </p:nvPr>
        </p:nvSpPr>
        <p:spPr/>
        <p:txBody>
          <a:bodyPr>
            <a:normAutofit fontScale="92500" lnSpcReduction="20000"/>
          </a:bodyPr>
          <a:lstStyle/>
          <a:p>
            <a:pPr algn="just"/>
            <a:r>
              <a:rPr lang="en-US" dirty="0" smtClean="0"/>
              <a:t>Liver</a:t>
            </a:r>
            <a:r>
              <a:rPr lang="en-US" dirty="0"/>
              <a:t>, meat, poultry, fish Cereals, leafy </a:t>
            </a:r>
            <a:r>
              <a:rPr lang="en-US" dirty="0" err="1"/>
              <a:t>veg</a:t>
            </a:r>
            <a:r>
              <a:rPr lang="en-US" dirty="0"/>
              <a:t>, </a:t>
            </a:r>
            <a:r>
              <a:rPr lang="en-US" dirty="0" err="1"/>
              <a:t>jaggery</a:t>
            </a:r>
            <a:r>
              <a:rPr lang="en-US" dirty="0"/>
              <a:t> </a:t>
            </a:r>
            <a:r>
              <a:rPr lang="en-US" dirty="0" err="1"/>
              <a:t>Hb</a:t>
            </a:r>
            <a:r>
              <a:rPr lang="en-US" dirty="0"/>
              <a:t> formation, brain dev, temperature regulation </a:t>
            </a:r>
            <a:r>
              <a:rPr lang="en-US" dirty="0" err="1"/>
              <a:t>Anaemia</a:t>
            </a:r>
            <a:r>
              <a:rPr lang="en-US" dirty="0"/>
              <a:t>, impaired cell- mediated immunity Males=0.84mg Woman=2.8mg </a:t>
            </a:r>
            <a:r>
              <a:rPr lang="en-US" dirty="0" err="1"/>
              <a:t>Preg</a:t>
            </a:r>
            <a:r>
              <a:rPr lang="en-US" dirty="0"/>
              <a:t>.=3.5mg Lactation:2.4mg CALCIUM Milk &amp; milk products, eggs, fish, leafy </a:t>
            </a:r>
            <a:r>
              <a:rPr lang="en-US" dirty="0" err="1"/>
              <a:t>veg</a:t>
            </a:r>
            <a:r>
              <a:rPr lang="en-US" dirty="0"/>
              <a:t>, cereals, millets Bones &amp; teeth, blood coagulation, muscle contraction Rickets, </a:t>
            </a:r>
            <a:r>
              <a:rPr lang="en-US" dirty="0" err="1"/>
              <a:t>osteomalacia</a:t>
            </a:r>
            <a:r>
              <a:rPr lang="en-US" dirty="0"/>
              <a:t> 600 mg/day PHOSPHOR US vegetables Bones &amp; teeth, Other metabolisms rare Equal to calcium FLOURINE Drinking water, Sea fish, cheese, tea </a:t>
            </a:r>
            <a:r>
              <a:rPr lang="en-US" dirty="0" err="1"/>
              <a:t>Mineralisation</a:t>
            </a:r>
            <a:r>
              <a:rPr lang="en-US" dirty="0"/>
              <a:t> of bones, Dental enamel Dental caries 0.5 to 0.8 mg per </a:t>
            </a:r>
            <a:r>
              <a:rPr lang="en-US" dirty="0" err="1"/>
              <a:t>litre</a:t>
            </a:r>
            <a:r>
              <a:rPr lang="en-US" dirty="0"/>
              <a:t> of water IODINE Sea foods, Cod liver oil, milk, vegetables, cereals Thyroid hormone synthesis Hypothyroidism , Retarded physical &amp; 150 mcg / day </a:t>
            </a:r>
            <a:r>
              <a:rPr lang="en-US" dirty="0" err="1"/>
              <a:t>Preg</a:t>
            </a:r>
            <a:r>
              <a:rPr lang="en-US" dirty="0"/>
              <a:t>: 250 mcg/day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ESSENTIAL MINERALS </a:t>
            </a:r>
            <a:r>
              <a:rPr lang="en-US" sz="2800" dirty="0" err="1" smtClean="0"/>
              <a:t>MINERALS</a:t>
            </a:r>
            <a:r>
              <a:rPr lang="en-US" sz="2800" dirty="0" smtClean="0"/>
              <a:t> SOURCES FUNCTIONS DEFICIENCY/ EXCESS DAILY REQUIRE MENT SODIUM</a:t>
            </a:r>
            <a:endParaRPr lang="en-US" sz="2800" dirty="0"/>
          </a:p>
        </p:txBody>
      </p:sp>
      <p:sp>
        <p:nvSpPr>
          <p:cNvPr id="3" name="Content Placeholder 2"/>
          <p:cNvSpPr>
            <a:spLocks noGrp="1"/>
          </p:cNvSpPr>
          <p:nvPr>
            <p:ph idx="1"/>
          </p:nvPr>
        </p:nvSpPr>
        <p:spPr/>
        <p:txBody>
          <a:bodyPr>
            <a:normAutofit fontScale="85000" lnSpcReduction="10000"/>
          </a:bodyPr>
          <a:lstStyle/>
          <a:p>
            <a:pPr algn="just"/>
            <a:r>
              <a:rPr lang="en-US" dirty="0" smtClean="0"/>
              <a:t>Processed </a:t>
            </a:r>
            <a:r>
              <a:rPr lang="en-US" dirty="0"/>
              <a:t>foods, salt Osmotic skeleton of extracellular fluid &gt;10g intake/d increase B.P. 5g/d POTASSIUM Occurs widely in foodstuffs, little likelihood of deficiency </a:t>
            </a:r>
            <a:r>
              <a:rPr lang="en-US" dirty="0" err="1"/>
              <a:t>Vasoactive</a:t>
            </a:r>
            <a:r>
              <a:rPr lang="en-US" dirty="0"/>
              <a:t>, increases blood flow, sustains metabolic needs of tissue, lowers B.P., intracellular </a:t>
            </a:r>
            <a:r>
              <a:rPr lang="en-US" dirty="0" err="1"/>
              <a:t>osmolality</a:t>
            </a:r>
            <a:r>
              <a:rPr lang="en-US" dirty="0"/>
              <a:t> Little likelihood of deficiency </a:t>
            </a:r>
            <a:r>
              <a:rPr lang="en-US" dirty="0" err="1"/>
              <a:t>Hyperkalemia</a:t>
            </a:r>
            <a:r>
              <a:rPr lang="en-US" dirty="0"/>
              <a:t> –ECG changes (cardiac arrest) 1:1 ratio of sodium: potassium (</a:t>
            </a:r>
            <a:r>
              <a:rPr lang="en-US" dirty="0" err="1"/>
              <a:t>mmol</a:t>
            </a:r>
            <a:r>
              <a:rPr lang="en-US" dirty="0"/>
              <a:t>) MAGNESIU M Metabolism of calcium and potassium Irritability, </a:t>
            </a:r>
            <a:r>
              <a:rPr lang="en-US" dirty="0" err="1"/>
              <a:t>tetany</a:t>
            </a:r>
            <a:r>
              <a:rPr lang="en-US" dirty="0"/>
              <a:t>, hyper-</a:t>
            </a:r>
            <a:r>
              <a:rPr lang="en-US" dirty="0" err="1"/>
              <a:t>reflexia</a:t>
            </a:r>
            <a:r>
              <a:rPr lang="en-US" dirty="0"/>
              <a:t>, hypo- </a:t>
            </a:r>
            <a:r>
              <a:rPr lang="en-US" dirty="0" err="1"/>
              <a:t>reflexia</a:t>
            </a:r>
            <a:r>
              <a:rPr lang="en-US" dirty="0"/>
              <a:t> 340mg/day ZINC Meat, milk, fish Component of &gt;300 enzymes. Metabolism of </a:t>
            </a:r>
            <a:r>
              <a:rPr lang="en-US" dirty="0" err="1"/>
              <a:t>glucides</a:t>
            </a:r>
            <a:r>
              <a:rPr lang="en-US" dirty="0"/>
              <a:t> and proteins, synthesis of insulin, maintain integrity of immune system Growth failure, sexual infantilism in adolescents, loss of taste, delayed wound healing, spontaneous abortions, congenital malformations 12mg/day- Men 10mg/day- women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Trace Elements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COPPER</a:t>
            </a:r>
            <a:r>
              <a:rPr lang="en-US" dirty="0"/>
              <a:t>: ◦ Widely distributed in nature, deficiency/excess is rare ◦ </a:t>
            </a:r>
            <a:r>
              <a:rPr lang="en-US" dirty="0" err="1"/>
              <a:t>Hypocupremia</a:t>
            </a:r>
            <a:r>
              <a:rPr lang="en-US" dirty="0"/>
              <a:t> (in patients with </a:t>
            </a:r>
            <a:r>
              <a:rPr lang="en-US" dirty="0" err="1"/>
              <a:t>nephrosis</a:t>
            </a:r>
            <a:r>
              <a:rPr lang="en-US" dirty="0"/>
              <a:t>, Wilson’s disease, PEM)- </a:t>
            </a:r>
            <a:r>
              <a:rPr lang="en-US" dirty="0" err="1"/>
              <a:t>Neutropenia</a:t>
            </a:r>
            <a:r>
              <a:rPr lang="en-US" dirty="0"/>
              <a:t> ◦ </a:t>
            </a:r>
            <a:r>
              <a:rPr lang="en-US" dirty="0" err="1"/>
              <a:t>Hypercupremia</a:t>
            </a:r>
            <a:r>
              <a:rPr lang="en-US" dirty="0"/>
              <a:t>: excess intake, leukemia, Hodgkin’s </a:t>
            </a:r>
            <a:r>
              <a:rPr lang="en-US" dirty="0" err="1"/>
              <a:t>ds</a:t>
            </a:r>
            <a:r>
              <a:rPr lang="en-US" dirty="0"/>
              <a:t>, severe </a:t>
            </a:r>
            <a:r>
              <a:rPr lang="en-US" dirty="0" err="1"/>
              <a:t>anaemia</a:t>
            </a:r>
            <a:r>
              <a:rPr lang="en-US" dirty="0"/>
              <a:t>, MI, hyperthyroidism ◦ Daily </a:t>
            </a:r>
            <a:r>
              <a:rPr lang="en-US" dirty="0" err="1"/>
              <a:t>Req</a:t>
            </a:r>
            <a:r>
              <a:rPr lang="en-US" dirty="0"/>
              <a:t>: 2.0mg/day </a:t>
            </a:r>
            <a:endParaRPr lang="en-US" dirty="0" smtClean="0"/>
          </a:p>
          <a:p>
            <a:pPr algn="just"/>
            <a:r>
              <a:rPr lang="en-US" dirty="0" smtClean="0"/>
              <a:t>COBALT</a:t>
            </a:r>
            <a:r>
              <a:rPr lang="en-US" dirty="0"/>
              <a:t>: ◦ Part of </a:t>
            </a:r>
            <a:r>
              <a:rPr lang="en-US" dirty="0" err="1"/>
              <a:t>Vit</a:t>
            </a:r>
            <a:r>
              <a:rPr lang="en-US" dirty="0"/>
              <a:t>. B12 molecule ◦ </a:t>
            </a:r>
            <a:r>
              <a:rPr lang="en-US" dirty="0" err="1"/>
              <a:t>Goitre</a:t>
            </a:r>
            <a:r>
              <a:rPr lang="en-US" dirty="0"/>
              <a:t> (role in capture of iodine by gland) </a:t>
            </a:r>
            <a:endParaRPr lang="en-US" dirty="0" smtClean="0"/>
          </a:p>
          <a:p>
            <a:pPr algn="just"/>
            <a:r>
              <a:rPr lang="en-US" dirty="0" smtClean="0"/>
              <a:t>CHROMIUM</a:t>
            </a:r>
            <a:r>
              <a:rPr lang="en-US" dirty="0"/>
              <a:t>: ◦ RDA: 35mcg ◦ Role in relation to carbohydrate and insulin function (unusual glucose tolerance curves responsive to chromium)</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SELENIUM: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RDA</a:t>
            </a:r>
            <a:r>
              <a:rPr lang="en-US" dirty="0"/>
              <a:t>: 55mcg ◦ Se deficiency: may occur in PEM, reduces antibody production. Endemic </a:t>
            </a:r>
            <a:r>
              <a:rPr lang="en-US" dirty="0" err="1"/>
              <a:t>cardiomyopathy</a:t>
            </a:r>
            <a:r>
              <a:rPr lang="en-US" dirty="0"/>
              <a:t> (</a:t>
            </a:r>
            <a:r>
              <a:rPr lang="en-US" dirty="0" err="1"/>
              <a:t>Keshan</a:t>
            </a:r>
            <a:r>
              <a:rPr lang="en-US" dirty="0"/>
              <a:t> Ds.) ◦ Leads to weight gain when given to children with Kwashiorkor </a:t>
            </a:r>
            <a:endParaRPr lang="en-US" dirty="0" smtClean="0"/>
          </a:p>
          <a:p>
            <a:pPr algn="just"/>
            <a:r>
              <a:rPr lang="en-US" dirty="0" smtClean="0"/>
              <a:t>MOLYBDENUM</a:t>
            </a:r>
            <a:r>
              <a:rPr lang="en-US" dirty="0"/>
              <a:t>: ◦ RDA: 45mcg ◦ Excess: bone deformities, Reproductive abnormalities ◦ Deficiency: Neuropathy, </a:t>
            </a:r>
            <a:r>
              <a:rPr lang="en-US" dirty="0" err="1"/>
              <a:t>Myopathy</a:t>
            </a:r>
            <a:r>
              <a:rPr lang="en-US" dirty="0"/>
              <a:t>, Mouth and </a:t>
            </a:r>
            <a:r>
              <a:rPr lang="en-US" dirty="0" err="1"/>
              <a:t>Oesophageal</a:t>
            </a:r>
            <a:r>
              <a:rPr lang="en-US" dirty="0"/>
              <a:t> cancer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NUTRITIVE VALUE OF SOME PLANT FOODS FOOD PRODUCTS</a:t>
            </a:r>
            <a:endParaRPr lang="en-US" sz="2800" dirty="0"/>
          </a:p>
        </p:txBody>
      </p:sp>
      <p:sp>
        <p:nvSpPr>
          <p:cNvPr id="3" name="Content Placeholder 2"/>
          <p:cNvSpPr>
            <a:spLocks noGrp="1"/>
          </p:cNvSpPr>
          <p:nvPr>
            <p:ph idx="1"/>
          </p:nvPr>
        </p:nvSpPr>
        <p:spPr/>
        <p:txBody>
          <a:bodyPr>
            <a:normAutofit fontScale="92500" lnSpcReduction="10000"/>
          </a:bodyPr>
          <a:lstStyle/>
          <a:p>
            <a:pPr algn="just"/>
            <a:r>
              <a:rPr lang="en-US" dirty="0" smtClean="0"/>
              <a:t>Per </a:t>
            </a:r>
            <a:r>
              <a:rPr lang="en-US" dirty="0"/>
              <a:t>100 g Protein Fat </a:t>
            </a:r>
            <a:r>
              <a:rPr lang="en-US" dirty="0" err="1"/>
              <a:t>Carbohy</a:t>
            </a:r>
            <a:r>
              <a:rPr lang="en-US" dirty="0"/>
              <a:t>- </a:t>
            </a:r>
            <a:r>
              <a:rPr lang="en-US" dirty="0" err="1"/>
              <a:t>drates</a:t>
            </a:r>
            <a:r>
              <a:rPr lang="en-US" dirty="0"/>
              <a:t> Energy (Kcal) Vitamins Minerals </a:t>
            </a:r>
            <a:endParaRPr lang="en-US" dirty="0" smtClean="0"/>
          </a:p>
          <a:p>
            <a:pPr algn="just"/>
            <a:r>
              <a:rPr lang="en-US" dirty="0" smtClean="0"/>
              <a:t>RAW </a:t>
            </a:r>
            <a:r>
              <a:rPr lang="en-US" dirty="0"/>
              <a:t>MILLED RICE 6.8g 0.5g 78.2g 345 </a:t>
            </a:r>
            <a:r>
              <a:rPr lang="en-US" dirty="0" err="1"/>
              <a:t>Vit</a:t>
            </a:r>
            <a:r>
              <a:rPr lang="en-US" dirty="0"/>
              <a:t> –B-1, 2, 3 WHEAT (WHOLE) 11.8g 1.5g 71.2g 346 “ MAIZE ( DRY) 11.1g 3.6g 66.2g 342 </a:t>
            </a:r>
            <a:endParaRPr lang="en-US" dirty="0" smtClean="0"/>
          </a:p>
          <a:p>
            <a:pPr algn="just"/>
            <a:r>
              <a:rPr lang="en-US" dirty="0" smtClean="0"/>
              <a:t>“ </a:t>
            </a:r>
            <a:r>
              <a:rPr lang="en-US" dirty="0"/>
              <a:t>PULSES : Bengal gram 17.1g 5.3g 360 </a:t>
            </a:r>
            <a:r>
              <a:rPr lang="en-US" dirty="0" err="1"/>
              <a:t>Vit</a:t>
            </a:r>
            <a:r>
              <a:rPr lang="en-US" dirty="0"/>
              <a:t> B-1, 2, 3, C Ca, Fe Red gram 22.3g 1.7g 335 “ Ca, Fe Soya bean 43.2g 19.5g 432 “ Ca, Fe </a:t>
            </a:r>
            <a:endParaRPr lang="en-US" dirty="0" smtClean="0"/>
          </a:p>
          <a:p>
            <a:pPr algn="just"/>
            <a:r>
              <a:rPr lang="en-US" dirty="0" smtClean="0"/>
              <a:t>FRUITS </a:t>
            </a:r>
            <a:r>
              <a:rPr lang="en-US" dirty="0"/>
              <a:t>: Banana 104 </a:t>
            </a:r>
            <a:r>
              <a:rPr lang="en-US" dirty="0" err="1"/>
              <a:t>Vit</a:t>
            </a:r>
            <a:r>
              <a:rPr lang="en-US" dirty="0"/>
              <a:t> A , C Ca, Fe Mango 74 “ “ Grapes 71 “ “ Guava 51 “ </a:t>
            </a:r>
            <a:endParaRPr lang="en-US" dirty="0" smtClean="0"/>
          </a:p>
          <a:p>
            <a:pPr algn="just"/>
            <a:r>
              <a:rPr lang="en-US" dirty="0" smtClean="0"/>
              <a:t>“ </a:t>
            </a:r>
            <a:r>
              <a:rPr lang="en-US" dirty="0"/>
              <a:t>DRY FRUITS : Almonds 20.8g 655 “ “ Groundnut 25.3g 567 “ “ Cashew nut 596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NUTRITIVE VALUE OF SOME ANIMAL FOODS FOOD PRODUCTS</a:t>
            </a:r>
            <a:endParaRPr lang="en-US" sz="2800" dirty="0"/>
          </a:p>
        </p:txBody>
      </p:sp>
      <p:sp>
        <p:nvSpPr>
          <p:cNvPr id="3" name="Content Placeholder 2"/>
          <p:cNvSpPr>
            <a:spLocks noGrp="1"/>
          </p:cNvSpPr>
          <p:nvPr>
            <p:ph idx="1"/>
          </p:nvPr>
        </p:nvSpPr>
        <p:spPr/>
        <p:txBody>
          <a:bodyPr>
            <a:normAutofit/>
          </a:bodyPr>
          <a:lstStyle/>
          <a:p>
            <a:pPr algn="just"/>
            <a:r>
              <a:rPr lang="en-US" dirty="0" smtClean="0"/>
              <a:t>PER </a:t>
            </a:r>
            <a:r>
              <a:rPr lang="en-US" dirty="0"/>
              <a:t>100 g Proteins Fats Lactose Energy (Kcal) Vitamins Minerals MILK : Human 1.1g 3.4g 7.4g 65 </a:t>
            </a:r>
            <a:r>
              <a:rPr lang="en-US" dirty="0" err="1"/>
              <a:t>Vit</a:t>
            </a:r>
            <a:r>
              <a:rPr lang="en-US" dirty="0"/>
              <a:t> C=3mg Cal = 28mg Fe = … Cow 3.2g 4.1g 4.4g 67 </a:t>
            </a:r>
            <a:r>
              <a:rPr lang="en-US" dirty="0" err="1"/>
              <a:t>Vit</a:t>
            </a:r>
            <a:r>
              <a:rPr lang="en-US" dirty="0"/>
              <a:t> C=2mg Cal=120mg Fe = 0.2mg Buffalo 4.3g 6.5g 5.1g 117 </a:t>
            </a:r>
            <a:r>
              <a:rPr lang="en-US" dirty="0" err="1"/>
              <a:t>Vit</a:t>
            </a:r>
            <a:r>
              <a:rPr lang="en-US" dirty="0"/>
              <a:t> C=1mg Cal=210mg Fe=0.2mg Goat 3.3g 4.5g 4.6g 72 </a:t>
            </a:r>
            <a:r>
              <a:rPr lang="en-US" dirty="0" err="1"/>
              <a:t>Vit</a:t>
            </a:r>
            <a:r>
              <a:rPr lang="en-US" dirty="0"/>
              <a:t> C=1mg Cal=170mg Fe=0.3mg MEAT , GOAT 21.4g 3.6g .. .. .. 1.1g FISH 19.5g 2.4g .. .. .. 1.5g HEN’S EGG 13.3g </a:t>
            </a:r>
            <a:r>
              <a:rPr lang="en-US" dirty="0" err="1"/>
              <a:t>13.3g</a:t>
            </a:r>
            <a:r>
              <a:rPr lang="en-US" dirty="0"/>
              <a:t> .. .. .. 1g</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a:t>Dietary Standards – What are they? </a:t>
            </a:r>
            <a:endParaRPr lang="en-US" dirty="0" smtClean="0"/>
          </a:p>
          <a:p>
            <a:pPr algn="just"/>
            <a:r>
              <a:rPr lang="en-US" dirty="0" smtClean="0"/>
              <a:t>Recommended </a:t>
            </a:r>
            <a:r>
              <a:rPr lang="en-US" dirty="0"/>
              <a:t>Dietary Allowance (RDA): the average daily dietary nutrient intake level sufficient to meet the nutrient requirement of nearly all healthy individuals in a particular life stage and gender group. For all nutrients, EXCEPT ENERGY, estimates of allowances are based on defined “minimum requirement” plus a safety margin(+2SD) for individual variation &amp; stresses of everyday life. DOES NOT APPLY TO SICK PEOPLE. The RDA is derived from (</a:t>
            </a:r>
            <a:r>
              <a:rPr lang="en-US" dirty="0" err="1"/>
              <a:t>i</a:t>
            </a:r>
            <a:r>
              <a:rPr lang="en-US" dirty="0"/>
              <a:t>) the individual variability, and (ii) the nutrient bio-availability from the habitual diet.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GOALS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Maintenance </a:t>
            </a:r>
            <a:r>
              <a:rPr lang="en-US" dirty="0"/>
              <a:t>of a state of positive health &amp; optimal performance in populations at large by maintaining ideal body weight. </a:t>
            </a:r>
            <a:endParaRPr lang="en-US" dirty="0" smtClean="0"/>
          </a:p>
          <a:p>
            <a:pPr algn="just"/>
            <a:r>
              <a:rPr lang="en-US" dirty="0" smtClean="0"/>
              <a:t>Ensure </a:t>
            </a:r>
            <a:r>
              <a:rPr lang="en-US" dirty="0"/>
              <a:t>adequate nutritional status for pregnant &amp; lactating women. </a:t>
            </a:r>
            <a:endParaRPr lang="en-US" dirty="0" smtClean="0"/>
          </a:p>
          <a:p>
            <a:pPr algn="just"/>
            <a:r>
              <a:rPr lang="en-US" dirty="0" smtClean="0"/>
              <a:t>Improvement </a:t>
            </a:r>
            <a:r>
              <a:rPr lang="en-US" dirty="0"/>
              <a:t>of birth weights &amp; promotion of growth of infants, children &amp; adolescents to achieve their full genetic potential. </a:t>
            </a:r>
            <a:endParaRPr lang="en-US" dirty="0" smtClean="0"/>
          </a:p>
          <a:p>
            <a:pPr algn="just"/>
            <a:r>
              <a:rPr lang="en-US" dirty="0" smtClean="0"/>
              <a:t>Achievement </a:t>
            </a:r>
            <a:r>
              <a:rPr lang="en-US" dirty="0"/>
              <a:t>of adequacy in all nutrients &amp; prevention of deficiency diseases. </a:t>
            </a:r>
            <a:endParaRPr lang="en-US" dirty="0" smtClean="0"/>
          </a:p>
          <a:p>
            <a:pPr algn="just"/>
            <a:r>
              <a:rPr lang="en-US" dirty="0" smtClean="0"/>
              <a:t>Prevention </a:t>
            </a:r>
            <a:r>
              <a:rPr lang="en-US" dirty="0"/>
              <a:t>of chronic diet-related disorders. </a:t>
            </a:r>
            <a:endParaRPr lang="en-US" dirty="0" smtClean="0"/>
          </a:p>
          <a:p>
            <a:pPr algn="just"/>
            <a:r>
              <a:rPr lang="en-US" dirty="0" smtClean="0"/>
              <a:t>Maintenance </a:t>
            </a:r>
            <a:r>
              <a:rPr lang="en-US" dirty="0"/>
              <a:t>of the health of elderly &amp; increase the life expectancy.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lgn="just"/>
            <a:r>
              <a:rPr lang="en-US" dirty="0"/>
              <a:t>The RDA are based on scientific knowledge. </a:t>
            </a:r>
            <a:endParaRPr lang="en-US" dirty="0" smtClean="0"/>
          </a:p>
          <a:p>
            <a:pPr algn="just"/>
            <a:r>
              <a:rPr lang="en-US" dirty="0" smtClean="0"/>
              <a:t>Prepared </a:t>
            </a:r>
            <a:r>
              <a:rPr lang="en-US" dirty="0"/>
              <a:t>by the National Nutrition Advisory Committee (ICMR). </a:t>
            </a:r>
            <a:endParaRPr lang="en-US" dirty="0" smtClean="0"/>
          </a:p>
          <a:p>
            <a:pPr algn="just"/>
            <a:r>
              <a:rPr lang="en-US" dirty="0" smtClean="0"/>
              <a:t>The </a:t>
            </a:r>
            <a:r>
              <a:rPr lang="en-US" dirty="0"/>
              <a:t>committee revise the RDA every 10 years. </a:t>
            </a:r>
            <a:endParaRPr lang="en-US" dirty="0" smtClean="0"/>
          </a:p>
          <a:p>
            <a:pPr algn="just"/>
            <a:r>
              <a:rPr lang="en-US" dirty="0" smtClean="0"/>
              <a:t>Current </a:t>
            </a:r>
            <a:r>
              <a:rPr lang="en-US" dirty="0"/>
              <a:t>RDA of Indians was setup in 2010.</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AN INDIAN REFERENCE MAN &amp; WOMAN REFERENCE MAN REFERENCE WOMAN</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smtClean="0"/>
              <a:t>Age </a:t>
            </a:r>
            <a:r>
              <a:rPr lang="en-US" dirty="0"/>
              <a:t>: 18 – 29 years. </a:t>
            </a:r>
            <a:endParaRPr lang="en-US" dirty="0" smtClean="0"/>
          </a:p>
          <a:p>
            <a:r>
              <a:rPr lang="en-US" dirty="0" smtClean="0"/>
              <a:t>Weight </a:t>
            </a:r>
            <a:r>
              <a:rPr lang="en-US" dirty="0"/>
              <a:t>: 60 kg, Ht-1.73m </a:t>
            </a:r>
            <a:endParaRPr lang="en-US" dirty="0" smtClean="0"/>
          </a:p>
          <a:p>
            <a:r>
              <a:rPr lang="en-US" dirty="0" smtClean="0"/>
              <a:t>BMI-20.3 </a:t>
            </a:r>
          </a:p>
          <a:p>
            <a:r>
              <a:rPr lang="en-US" dirty="0" smtClean="0"/>
              <a:t>Free </a:t>
            </a:r>
            <a:r>
              <a:rPr lang="en-US" dirty="0"/>
              <a:t>from disease &amp; fit for active work. </a:t>
            </a:r>
            <a:endParaRPr lang="en-US" dirty="0" smtClean="0"/>
          </a:p>
          <a:p>
            <a:r>
              <a:rPr lang="en-US" dirty="0" smtClean="0"/>
              <a:t>8 </a:t>
            </a:r>
            <a:r>
              <a:rPr lang="en-US" dirty="0"/>
              <a:t>hours moderate activity/day. </a:t>
            </a:r>
            <a:endParaRPr lang="en-US" dirty="0" smtClean="0"/>
          </a:p>
          <a:p>
            <a:r>
              <a:rPr lang="en-US" dirty="0" smtClean="0"/>
              <a:t>8 </a:t>
            </a:r>
            <a:r>
              <a:rPr lang="en-US" dirty="0"/>
              <a:t>hours in bed. </a:t>
            </a:r>
            <a:endParaRPr lang="en-US" dirty="0" smtClean="0"/>
          </a:p>
          <a:p>
            <a:r>
              <a:rPr lang="en-US" dirty="0" smtClean="0"/>
              <a:t>4-6 </a:t>
            </a:r>
            <a:r>
              <a:rPr lang="en-US" dirty="0"/>
              <a:t>hours sitting &amp; moving around. </a:t>
            </a:r>
            <a:endParaRPr lang="en-US" dirty="0" smtClean="0"/>
          </a:p>
          <a:p>
            <a:r>
              <a:rPr lang="en-US" dirty="0" smtClean="0"/>
              <a:t>2 </a:t>
            </a:r>
            <a:r>
              <a:rPr lang="en-US" dirty="0"/>
              <a:t>hours in walking &amp; in active recreation or household duties. </a:t>
            </a:r>
            <a:endParaRPr lang="en-US" dirty="0" smtClean="0"/>
          </a:p>
          <a:p>
            <a:r>
              <a:rPr lang="en-US" dirty="0" smtClean="0"/>
              <a:t>Age </a:t>
            </a:r>
            <a:r>
              <a:rPr lang="en-US" dirty="0"/>
              <a:t>: 18 - 29 years, Non-pregnant, non-lactating </a:t>
            </a:r>
            <a:endParaRPr lang="en-US" dirty="0" smtClean="0"/>
          </a:p>
          <a:p>
            <a:r>
              <a:rPr lang="en-US" dirty="0" smtClean="0"/>
              <a:t>Weight </a:t>
            </a:r>
            <a:r>
              <a:rPr lang="en-US" dirty="0"/>
              <a:t>: 55 kg, Ht-1.61m </a:t>
            </a:r>
            <a:endParaRPr lang="en-US" dirty="0" smtClean="0"/>
          </a:p>
          <a:p>
            <a:r>
              <a:rPr lang="en-US" dirty="0" smtClean="0"/>
              <a:t>BMI-21.2</a:t>
            </a:r>
          </a:p>
          <a:p>
            <a:r>
              <a:rPr lang="en-US" dirty="0" smtClean="0"/>
              <a:t> Free </a:t>
            </a:r>
            <a:r>
              <a:rPr lang="en-US" dirty="0"/>
              <a:t>from disease &amp; fit for active work. </a:t>
            </a:r>
            <a:endParaRPr lang="en-US" dirty="0" smtClean="0"/>
          </a:p>
          <a:p>
            <a:r>
              <a:rPr lang="en-US" dirty="0" smtClean="0"/>
              <a:t>8 </a:t>
            </a:r>
            <a:r>
              <a:rPr lang="en-US" dirty="0"/>
              <a:t>hours in household work, light industry, or other moderate activity</a:t>
            </a:r>
            <a:r>
              <a:rPr lang="en-US" dirty="0" smtClean="0"/>
              <a:t>.</a:t>
            </a:r>
          </a:p>
          <a:p>
            <a:r>
              <a:rPr lang="en-US" dirty="0" smtClean="0"/>
              <a:t> 8 </a:t>
            </a:r>
            <a:r>
              <a:rPr lang="en-US" dirty="0"/>
              <a:t>hours in bed. </a:t>
            </a:r>
            <a:endParaRPr lang="en-US" dirty="0" smtClean="0"/>
          </a:p>
          <a:p>
            <a:r>
              <a:rPr lang="en-US" dirty="0" smtClean="0"/>
              <a:t>4-6 </a:t>
            </a:r>
            <a:r>
              <a:rPr lang="en-US" dirty="0"/>
              <a:t>hours sitting &amp; moving around. </a:t>
            </a:r>
            <a:endParaRPr lang="en-US" dirty="0" smtClean="0"/>
          </a:p>
          <a:p>
            <a:r>
              <a:rPr lang="en-US" dirty="0" smtClean="0"/>
              <a:t>2 </a:t>
            </a:r>
            <a:r>
              <a:rPr lang="en-US" dirty="0"/>
              <a:t>hours in walking &amp; in active recreation or household duties</a:t>
            </a:r>
            <a:r>
              <a:rPr lang="en-US" dirty="0" smtClean="0"/>
              <a:t>.</a:t>
            </a:r>
            <a:endParaRPr lang="en-US" dirty="0"/>
          </a:p>
          <a:p>
            <a:pPr>
              <a:buNone/>
            </a:pPr>
            <a:r>
              <a:rPr lang="en-US" smtClean="0"/>
              <a:t>                                                                                                  …………………… </a:t>
            </a:r>
            <a:r>
              <a:rPr lang="en-US" dirty="0" smtClean="0"/>
              <a:t>to </a:t>
            </a:r>
            <a:r>
              <a:rPr lang="en-US" smtClean="0"/>
              <a:t>be continued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Foods</a:t>
            </a:r>
            <a:endParaRPr lang="en-US" dirty="0"/>
          </a:p>
        </p:txBody>
      </p:sp>
      <p:pic>
        <p:nvPicPr>
          <p:cNvPr id="2050" name="Picture 2" descr="E:\a dr. mickey\nutrition-macronutrients-and-micronutrients-and-their-deficiency-disorders-5-638.jpg"/>
          <p:cNvPicPr>
            <a:picLocks noGrp="1" noChangeAspect="1" noChangeArrowheads="1"/>
          </p:cNvPicPr>
          <p:nvPr>
            <p:ph idx="1"/>
          </p:nvPr>
        </p:nvPicPr>
        <p:blipFill>
          <a:blip r:embed="rId2" cstate="print"/>
          <a:srcRect/>
          <a:stretch>
            <a:fillRect/>
          </a:stretch>
        </p:blipFill>
        <p:spPr bwMode="auto">
          <a:xfrm>
            <a:off x="228600" y="-26123"/>
            <a:ext cx="8305800" cy="642692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NUTRIENTS</a:t>
            </a:r>
            <a:endParaRPr lang="en-US" dirty="0"/>
          </a:p>
        </p:txBody>
      </p:sp>
      <p:sp>
        <p:nvSpPr>
          <p:cNvPr id="3" name="Content Placeholder 2"/>
          <p:cNvSpPr>
            <a:spLocks noGrp="1"/>
          </p:cNvSpPr>
          <p:nvPr>
            <p:ph idx="1"/>
          </p:nvPr>
        </p:nvSpPr>
        <p:spPr/>
        <p:txBody>
          <a:bodyPr>
            <a:normAutofit/>
          </a:bodyPr>
          <a:lstStyle/>
          <a:p>
            <a:pPr algn="just">
              <a:buNone/>
            </a:pPr>
            <a:r>
              <a:rPr lang="en-US" b="1" dirty="0" smtClean="0"/>
              <a:t>Micronutrients </a:t>
            </a:r>
          </a:p>
          <a:p>
            <a:pPr algn="just">
              <a:buNone/>
            </a:pPr>
            <a:r>
              <a:rPr lang="en-US" dirty="0" smtClean="0"/>
              <a:t>• </a:t>
            </a:r>
            <a:r>
              <a:rPr lang="en-US" dirty="0"/>
              <a:t>Vitamins </a:t>
            </a:r>
            <a:endParaRPr lang="en-US" dirty="0" smtClean="0"/>
          </a:p>
          <a:p>
            <a:pPr algn="just">
              <a:buNone/>
            </a:pPr>
            <a:r>
              <a:rPr lang="en-US" dirty="0" smtClean="0"/>
              <a:t>• </a:t>
            </a:r>
            <a:r>
              <a:rPr lang="en-US" dirty="0"/>
              <a:t>Minerals </a:t>
            </a:r>
            <a:endParaRPr lang="en-US" dirty="0" smtClean="0"/>
          </a:p>
          <a:p>
            <a:pPr algn="just">
              <a:buNone/>
            </a:pPr>
            <a:r>
              <a:rPr lang="en-US" b="1" dirty="0" smtClean="0"/>
              <a:t>Macronutrients </a:t>
            </a:r>
            <a:r>
              <a:rPr lang="en-US" dirty="0"/>
              <a:t>(Proximate Principles) </a:t>
            </a:r>
            <a:endParaRPr lang="en-US" dirty="0" smtClean="0"/>
          </a:p>
          <a:p>
            <a:pPr algn="just">
              <a:buNone/>
            </a:pPr>
            <a:r>
              <a:rPr lang="en-US" dirty="0" smtClean="0"/>
              <a:t>• </a:t>
            </a:r>
            <a:r>
              <a:rPr lang="en-US" dirty="0"/>
              <a:t>Carbohydrates (65-80%) </a:t>
            </a:r>
            <a:endParaRPr lang="en-US" dirty="0" smtClean="0"/>
          </a:p>
          <a:p>
            <a:pPr algn="just">
              <a:buNone/>
            </a:pPr>
            <a:r>
              <a:rPr lang="en-US" dirty="0" smtClean="0"/>
              <a:t>• </a:t>
            </a:r>
            <a:r>
              <a:rPr lang="en-US" dirty="0"/>
              <a:t>Fats (10-30%) </a:t>
            </a:r>
            <a:endParaRPr lang="en-US" dirty="0" smtClean="0"/>
          </a:p>
          <a:p>
            <a:pPr algn="just">
              <a:buNone/>
            </a:pPr>
            <a:r>
              <a:rPr lang="en-US" dirty="0" smtClean="0"/>
              <a:t>• </a:t>
            </a:r>
            <a:r>
              <a:rPr lang="en-US" dirty="0"/>
              <a:t>Proteins (7-15%) </a:t>
            </a:r>
            <a:endParaRPr lang="en-US" dirty="0" smtClean="0"/>
          </a:p>
          <a:p>
            <a:pPr algn="just">
              <a:buNone/>
            </a:pPr>
            <a:r>
              <a:rPr lang="en-US" dirty="0" smtClean="0"/>
              <a:t>*</a:t>
            </a:r>
            <a:r>
              <a:rPr lang="en-US" dirty="0"/>
              <a:t>Form the main bulk of food *Required in small amounts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09800"/>
            <a:ext cx="8229600" cy="1143000"/>
          </a:xfrm>
        </p:spPr>
        <p:txBody>
          <a:bodyPr>
            <a:normAutofit fontScale="90000"/>
          </a:bodyPr>
          <a:lstStyle/>
          <a:p>
            <a:r>
              <a:rPr lang="en-US" dirty="0" smtClean="0"/>
              <a:t>Proximate Principles of food</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Proteins </a:t>
            </a:r>
            <a:br>
              <a:rPr lang="en-US" dirty="0" smtClean="0"/>
            </a:br>
            <a:r>
              <a:rPr lang="en-US" dirty="0" smtClean="0"/>
              <a:t>(=of first importance)</a:t>
            </a:r>
            <a:endParaRPr lang="en-US" dirty="0"/>
          </a:p>
        </p:txBody>
      </p:sp>
      <p:sp>
        <p:nvSpPr>
          <p:cNvPr id="3" name="Content Placeholder 2"/>
          <p:cNvSpPr>
            <a:spLocks noGrp="1"/>
          </p:cNvSpPr>
          <p:nvPr>
            <p:ph idx="1"/>
          </p:nvPr>
        </p:nvSpPr>
        <p:spPr/>
        <p:txBody>
          <a:bodyPr>
            <a:normAutofit/>
          </a:bodyPr>
          <a:lstStyle/>
          <a:p>
            <a:pPr algn="just"/>
            <a:r>
              <a:rPr lang="en-US" dirty="0" smtClean="0"/>
              <a:t>Complex </a:t>
            </a:r>
            <a:r>
              <a:rPr lang="en-US" dirty="0"/>
              <a:t>organic nitrogenous compounds </a:t>
            </a:r>
            <a:endParaRPr lang="en-US" dirty="0" smtClean="0"/>
          </a:p>
          <a:p>
            <a:pPr algn="just"/>
            <a:r>
              <a:rPr lang="en-US" dirty="0" smtClean="0"/>
              <a:t>Primary </a:t>
            </a:r>
            <a:r>
              <a:rPr lang="en-US" dirty="0"/>
              <a:t>structural &amp; functional component of every living cell. </a:t>
            </a:r>
            <a:endParaRPr lang="en-US" dirty="0" smtClean="0"/>
          </a:p>
          <a:p>
            <a:pPr algn="just"/>
            <a:r>
              <a:rPr lang="en-US" dirty="0" smtClean="0"/>
              <a:t>20</a:t>
            </a:r>
            <a:r>
              <a:rPr lang="en-US" dirty="0"/>
              <a:t>% of body </a:t>
            </a:r>
            <a:r>
              <a:rPr lang="en-US" dirty="0" smtClean="0"/>
              <a:t>weight</a:t>
            </a:r>
          </a:p>
          <a:p>
            <a:pPr algn="just"/>
            <a:r>
              <a:rPr lang="en-US" dirty="0" smtClean="0"/>
              <a:t> 4kcal/gram </a:t>
            </a:r>
            <a:r>
              <a:rPr lang="en-US" dirty="0"/>
              <a:t>energy </a:t>
            </a:r>
            <a:endParaRPr lang="en-US" dirty="0" smtClean="0"/>
          </a:p>
          <a:p>
            <a:pPr algn="just"/>
            <a:r>
              <a:rPr lang="en-US" b="1" u="sng" dirty="0" smtClean="0"/>
              <a:t>AMINO </a:t>
            </a:r>
            <a:r>
              <a:rPr lang="en-US" b="1" u="sng" dirty="0"/>
              <a:t>ACIDS</a:t>
            </a:r>
            <a:r>
              <a:rPr lang="en-US" dirty="0"/>
              <a:t>: (20 AA)  Building blocks of proteins. Essential Amino Acids: Cannot be synthesized in body. 9 EAA: </a:t>
            </a:r>
            <a:r>
              <a:rPr lang="en-US" dirty="0" err="1"/>
              <a:t>Valine</a:t>
            </a:r>
            <a:r>
              <a:rPr lang="en-US" dirty="0"/>
              <a:t>, </a:t>
            </a:r>
            <a:r>
              <a:rPr lang="en-US" dirty="0" err="1"/>
              <a:t>Isoleucine</a:t>
            </a:r>
            <a:r>
              <a:rPr lang="en-US" dirty="0"/>
              <a:t>, </a:t>
            </a:r>
            <a:r>
              <a:rPr lang="en-US" dirty="0" err="1"/>
              <a:t>Leucine</a:t>
            </a:r>
            <a:r>
              <a:rPr lang="en-US" dirty="0"/>
              <a:t>, Lysine, Phenylalanine, </a:t>
            </a:r>
            <a:r>
              <a:rPr lang="en-US" dirty="0" err="1"/>
              <a:t>Methionine</a:t>
            </a:r>
            <a:r>
              <a:rPr lang="en-US" dirty="0"/>
              <a:t>, Tryptophan, </a:t>
            </a:r>
            <a:r>
              <a:rPr lang="en-US" dirty="0" err="1"/>
              <a:t>Threonine</a:t>
            </a:r>
            <a:r>
              <a:rPr lang="en-US" dirty="0"/>
              <a:t>, </a:t>
            </a:r>
            <a:r>
              <a:rPr lang="en-US" dirty="0" err="1"/>
              <a:t>Histidine</a:t>
            </a:r>
            <a:r>
              <a:rPr lang="en-US" dirty="0"/>
              <a:t>. (VILLPMTTH)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3328</Words>
  <Application>Microsoft Office PowerPoint</Application>
  <PresentationFormat>On-screen Show (4:3)</PresentationFormat>
  <Paragraphs>239</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Flow</vt:lpstr>
      <vt:lpstr>DR BRAJESH ANAND MBBS, MD </vt:lpstr>
      <vt:lpstr>Nutrition, Macronutrients and Micronutrients and their deficiency disorders </vt:lpstr>
      <vt:lpstr>Slide 3</vt:lpstr>
      <vt:lpstr>Introduction</vt:lpstr>
      <vt:lpstr>DIETARY GOALS</vt:lpstr>
      <vt:lpstr>Classification of Foods</vt:lpstr>
      <vt:lpstr>NUTRIENTS</vt:lpstr>
      <vt:lpstr>Proximate Principles of food </vt:lpstr>
      <vt:lpstr>Proteins  (=of first importance)</vt:lpstr>
      <vt:lpstr>Sources of Proteins</vt:lpstr>
      <vt:lpstr>Functions of proteins</vt:lpstr>
      <vt:lpstr>Protein contents of some foods</vt:lpstr>
      <vt:lpstr>PROTEINS</vt:lpstr>
      <vt:lpstr>Fats</vt:lpstr>
      <vt:lpstr>FATTY ACIDS</vt:lpstr>
      <vt:lpstr>Sources of fat in Indian diets</vt:lpstr>
      <vt:lpstr>Function in the Body</vt:lpstr>
      <vt:lpstr>Slide 18</vt:lpstr>
      <vt:lpstr>ROLE OF AA AND DHA IN FETAL AND INFANT EARLY GROWTH AND DEVELOPMENT</vt:lpstr>
      <vt:lpstr>C) ROLE OF DIETARY FATTY ACIDS IN PREVENTING CHD AND OTHER DIET- RELATED NON-COMMUNICABLE DISEASES (DR-NCD)</vt:lpstr>
      <vt:lpstr>Hydrogenation</vt:lpstr>
      <vt:lpstr>Trans Fatty Acid</vt:lpstr>
      <vt:lpstr>Recommendations of FAO and WHO on dietary fats</vt:lpstr>
      <vt:lpstr>1) SFAs</vt:lpstr>
      <vt:lpstr>Slide 25</vt:lpstr>
      <vt:lpstr>4) TFAs</vt:lpstr>
      <vt:lpstr>Slide 27</vt:lpstr>
      <vt:lpstr>Slide 28</vt:lpstr>
      <vt:lpstr>Slide 29</vt:lpstr>
      <vt:lpstr>CARBOHYDRATES</vt:lpstr>
      <vt:lpstr>Functions :</vt:lpstr>
      <vt:lpstr>Slide 32</vt:lpstr>
      <vt:lpstr>Dietary Fiber</vt:lpstr>
      <vt:lpstr>Function in the Body:</vt:lpstr>
      <vt:lpstr>Slide 35</vt:lpstr>
      <vt:lpstr>Slide 36</vt:lpstr>
      <vt:lpstr>MICRONUTRIENTS Vitamins and Minerals</vt:lpstr>
      <vt:lpstr>Slide 38</vt:lpstr>
      <vt:lpstr>Slide 39</vt:lpstr>
      <vt:lpstr>Slide 40</vt:lpstr>
      <vt:lpstr>Slide 41</vt:lpstr>
      <vt:lpstr>Slide 42</vt:lpstr>
      <vt:lpstr>ESSENTIAL MINERALS MINERALS SOURCES FUNCTIONS DEFICIENCY DAILY REQUIREMENT IRON HAEM NON HAEM</vt:lpstr>
      <vt:lpstr>ESSENTIAL MINERALS MINERALS SOURCES FUNCTIONS DEFICIENCY/ EXCESS DAILY REQUIRE MENT SODIUM</vt:lpstr>
      <vt:lpstr>Other Trace Elements</vt:lpstr>
      <vt:lpstr>SELENIUM:  </vt:lpstr>
      <vt:lpstr>NUTRITIVE VALUE OF SOME PLANT FOODS FOOD PRODUCTS</vt:lpstr>
      <vt:lpstr>NUTRITIVE VALUE OF SOME ANIMAL FOODS FOOD PRODUCTS</vt:lpstr>
      <vt:lpstr>Slide 49</vt:lpstr>
      <vt:lpstr>Slide 50</vt:lpstr>
      <vt:lpstr>AN INDIAN REFERENCE MAN &amp; WOMAN REFERENCE MAN REFERENCE WOMAN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DISPATCH SECTION</cp:lastModifiedBy>
  <cp:revision>13</cp:revision>
  <dcterms:created xsi:type="dcterms:W3CDTF">2020-07-26T14:53:47Z</dcterms:created>
  <dcterms:modified xsi:type="dcterms:W3CDTF">2020-08-22T07:50:25Z</dcterms:modified>
</cp:coreProperties>
</file>